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492" r:id="rId2"/>
    <p:sldId id="291" r:id="rId3"/>
    <p:sldId id="497" r:id="rId4"/>
    <p:sldId id="494" r:id="rId5"/>
    <p:sldId id="498" r:id="rId6"/>
    <p:sldId id="499" r:id="rId7"/>
    <p:sldId id="506" r:id="rId8"/>
    <p:sldId id="508" r:id="rId9"/>
    <p:sldId id="539" r:id="rId10"/>
    <p:sldId id="530" r:id="rId11"/>
    <p:sldId id="538" r:id="rId12"/>
    <p:sldId id="513" r:id="rId13"/>
    <p:sldId id="520" r:id="rId14"/>
    <p:sldId id="542" r:id="rId15"/>
    <p:sldId id="529" r:id="rId16"/>
    <p:sldId id="521" r:id="rId17"/>
    <p:sldId id="543" r:id="rId18"/>
    <p:sldId id="524" r:id="rId19"/>
    <p:sldId id="541" r:id="rId20"/>
    <p:sldId id="545" r:id="rId21"/>
    <p:sldId id="493" r:id="rId22"/>
  </p:sldIdLst>
  <p:sldSz cx="9144000" cy="6858000" type="screen4x3"/>
  <p:notesSz cx="6819900" cy="99314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8000"/>
    <a:srgbClr val="009400"/>
    <a:srgbClr val="FFE697"/>
    <a:srgbClr val="00D000"/>
    <a:srgbClr val="9BE5FF"/>
    <a:srgbClr val="CEEAB0"/>
    <a:srgbClr val="FFFFFF"/>
    <a:srgbClr val="97FF9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41" autoAdjust="0"/>
    <p:restoredTop sz="94629" autoAdjust="0"/>
  </p:normalViewPr>
  <p:slideViewPr>
    <p:cSldViewPr>
      <p:cViewPr>
        <p:scale>
          <a:sx n="77" d="100"/>
          <a:sy n="77" d="100"/>
        </p:scale>
        <p:origin x="-1164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925" cy="496888"/>
          </a:xfrm>
          <a:prstGeom prst="rect">
            <a:avLst/>
          </a:prstGeom>
        </p:spPr>
        <p:txBody>
          <a:bodyPr vert="horz" lIns="94436" tIns="47218" rIns="94436" bIns="4721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62388" y="0"/>
            <a:ext cx="2955925" cy="496888"/>
          </a:xfrm>
          <a:prstGeom prst="rect">
            <a:avLst/>
          </a:prstGeom>
        </p:spPr>
        <p:txBody>
          <a:bodyPr vert="horz" lIns="94436" tIns="47218" rIns="94436" bIns="4721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438EC24-4D60-49D0-90F8-07F8A1BBEBD4}" type="datetimeFigureOut">
              <a:rPr lang="pl-PL"/>
              <a:pPr>
                <a:defRPr/>
              </a:pPr>
              <a:t>2014-09-18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55925" cy="498475"/>
          </a:xfrm>
          <a:prstGeom prst="rect">
            <a:avLst/>
          </a:prstGeom>
        </p:spPr>
        <p:txBody>
          <a:bodyPr vert="horz" lIns="94436" tIns="47218" rIns="94436" bIns="4721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62388" y="9431338"/>
            <a:ext cx="2955925" cy="498475"/>
          </a:xfrm>
          <a:prstGeom prst="rect">
            <a:avLst/>
          </a:prstGeom>
        </p:spPr>
        <p:txBody>
          <a:bodyPr vert="horz" lIns="94436" tIns="47218" rIns="94436" bIns="4721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625C205-0870-49F2-A6FE-3120299258D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925" cy="496888"/>
          </a:xfrm>
          <a:prstGeom prst="rect">
            <a:avLst/>
          </a:prstGeom>
        </p:spPr>
        <p:txBody>
          <a:bodyPr vert="horz" lIns="94436" tIns="47218" rIns="94436" bIns="4721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62388" y="0"/>
            <a:ext cx="2955925" cy="496888"/>
          </a:xfrm>
          <a:prstGeom prst="rect">
            <a:avLst/>
          </a:prstGeom>
        </p:spPr>
        <p:txBody>
          <a:bodyPr vert="horz" lIns="94436" tIns="47218" rIns="94436" bIns="4721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C8BF596-F3E0-4EBF-ADB1-D9F2D14312EC}" type="datetimeFigureOut">
              <a:rPr lang="pl-PL"/>
              <a:pPr>
                <a:defRPr/>
              </a:pPr>
              <a:t>2014-09-18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436" tIns="47218" rIns="94436" bIns="47218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1038" y="4716463"/>
            <a:ext cx="5457825" cy="4470400"/>
          </a:xfrm>
          <a:prstGeom prst="rect">
            <a:avLst/>
          </a:prstGeom>
        </p:spPr>
        <p:txBody>
          <a:bodyPr vert="horz" lIns="94436" tIns="47218" rIns="94436" bIns="47218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55925" cy="498475"/>
          </a:xfrm>
          <a:prstGeom prst="rect">
            <a:avLst/>
          </a:prstGeom>
        </p:spPr>
        <p:txBody>
          <a:bodyPr vert="horz" lIns="94436" tIns="47218" rIns="94436" bIns="4721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62388" y="9431338"/>
            <a:ext cx="2955925" cy="498475"/>
          </a:xfrm>
          <a:prstGeom prst="rect">
            <a:avLst/>
          </a:prstGeom>
        </p:spPr>
        <p:txBody>
          <a:bodyPr vert="horz" lIns="94436" tIns="47218" rIns="94436" bIns="4721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376AEBD-1D94-4A4B-B61B-33A67336D95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87529A4-38FA-4A55-8FD3-86BB8341B73D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pl-PL" smtClean="0"/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63975" y="9431338"/>
            <a:ext cx="295433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49" tIns="47875" rIns="95749" bIns="47875" anchor="b"/>
          <a:lstStyle/>
          <a:p>
            <a:pPr algn="r" defTabSz="957263"/>
            <a:fld id="{BC263698-8AF5-4462-A8DE-6033C478A35C}" type="slidenum">
              <a:rPr lang="pl-PL" altLang="pl-PL" sz="1200">
                <a:latin typeface="Calibri" pitchFamily="34" charset="0"/>
              </a:rPr>
              <a:pPr algn="r" defTabSz="957263"/>
              <a:t>1</a:t>
            </a:fld>
            <a:endParaRPr lang="pl-PL" altLang="pl-PL" sz="1200">
              <a:latin typeface="Calibri" pitchFamily="34" charset="0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3450" y="746125"/>
            <a:ext cx="4959350" cy="37195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4716463"/>
            <a:ext cx="5451475" cy="4468812"/>
          </a:xfrm>
          <a:noFill/>
        </p:spPr>
        <p:txBody>
          <a:bodyPr wrap="square" lIns="95749" tIns="47875" rIns="95749" bIns="47875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pl-P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 txBox="1">
            <a:spLocks noGrp="1" noChangeArrowheads="1"/>
          </p:cNvSpPr>
          <p:nvPr/>
        </p:nvSpPr>
        <p:spPr bwMode="auto">
          <a:xfrm>
            <a:off x="3863975" y="9431338"/>
            <a:ext cx="295433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436" tIns="47218" rIns="94436" bIns="47218" anchor="b"/>
          <a:lstStyle/>
          <a:p>
            <a:pPr algn="r"/>
            <a:fld id="{CE6D3109-AA79-4B29-8EC2-17F216D23FBD}" type="slidenum">
              <a:rPr lang="pl-PL" altLang="pl-PL" sz="1200">
                <a:latin typeface="Calibri" pitchFamily="34" charset="0"/>
              </a:rPr>
              <a:pPr algn="r"/>
              <a:t>10</a:t>
            </a:fld>
            <a:endParaRPr lang="pl-PL" altLang="pl-PL" sz="1200">
              <a:latin typeface="Calibri" pitchFamily="34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pl-PL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 txBox="1">
            <a:spLocks noGrp="1" noChangeArrowheads="1"/>
          </p:cNvSpPr>
          <p:nvPr/>
        </p:nvSpPr>
        <p:spPr bwMode="auto">
          <a:xfrm>
            <a:off x="3863975" y="9431338"/>
            <a:ext cx="295433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436" tIns="47218" rIns="94436" bIns="47218" anchor="b"/>
          <a:lstStyle/>
          <a:p>
            <a:pPr algn="r"/>
            <a:fld id="{B1B3423A-9F14-4B7F-A1B1-8DD3CF2A001C}" type="slidenum">
              <a:rPr lang="pl-PL" altLang="pl-PL" sz="1200">
                <a:latin typeface="Calibri" pitchFamily="34" charset="0"/>
              </a:rPr>
              <a:pPr algn="r"/>
              <a:t>11</a:t>
            </a:fld>
            <a:endParaRPr lang="pl-PL" altLang="pl-PL" sz="1200">
              <a:latin typeface="Calibri" pitchFamily="34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pl-PL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 txBox="1">
            <a:spLocks noGrp="1" noChangeArrowheads="1"/>
          </p:cNvSpPr>
          <p:nvPr/>
        </p:nvSpPr>
        <p:spPr bwMode="auto">
          <a:xfrm>
            <a:off x="3863975" y="9431338"/>
            <a:ext cx="295433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436" tIns="47218" rIns="94436" bIns="47218" anchor="b"/>
          <a:lstStyle/>
          <a:p>
            <a:pPr algn="r"/>
            <a:fld id="{DB53999E-9A0D-46F9-BAFC-561F99240BCA}" type="slidenum">
              <a:rPr lang="pl-PL" altLang="pl-PL" sz="1200">
                <a:latin typeface="Calibri" pitchFamily="34" charset="0"/>
              </a:rPr>
              <a:pPr algn="r"/>
              <a:t>12</a:t>
            </a:fld>
            <a:endParaRPr lang="pl-PL" altLang="pl-PL" sz="1200">
              <a:latin typeface="Calibri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pl-PL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 txBox="1">
            <a:spLocks noGrp="1" noChangeArrowheads="1"/>
          </p:cNvSpPr>
          <p:nvPr/>
        </p:nvSpPr>
        <p:spPr bwMode="auto">
          <a:xfrm>
            <a:off x="3863975" y="9431338"/>
            <a:ext cx="295433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436" tIns="47218" rIns="94436" bIns="47218" anchor="b"/>
          <a:lstStyle/>
          <a:p>
            <a:pPr algn="r"/>
            <a:fld id="{DF16EB51-3BCE-4B7B-8B6F-269B87FAC3D7}" type="slidenum">
              <a:rPr lang="pl-PL" altLang="pl-PL" sz="1200">
                <a:latin typeface="Calibri" pitchFamily="34" charset="0"/>
              </a:rPr>
              <a:pPr algn="r"/>
              <a:t>13</a:t>
            </a:fld>
            <a:endParaRPr lang="pl-PL" altLang="pl-PL" sz="1200">
              <a:latin typeface="Calibri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pl-PL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 txBox="1">
            <a:spLocks noGrp="1" noChangeArrowheads="1"/>
          </p:cNvSpPr>
          <p:nvPr/>
        </p:nvSpPr>
        <p:spPr bwMode="auto">
          <a:xfrm>
            <a:off x="3863975" y="9431338"/>
            <a:ext cx="295433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436" tIns="47218" rIns="94436" bIns="47218" anchor="b"/>
          <a:lstStyle/>
          <a:p>
            <a:pPr algn="r"/>
            <a:fld id="{CDE62935-7DEA-434F-93FC-BC9FFFFC577C}" type="slidenum">
              <a:rPr lang="pl-PL" altLang="pl-PL" sz="1200">
                <a:latin typeface="Calibri" pitchFamily="34" charset="0"/>
              </a:rPr>
              <a:pPr algn="r"/>
              <a:t>14</a:t>
            </a:fld>
            <a:endParaRPr lang="pl-PL" altLang="pl-PL" sz="1200">
              <a:latin typeface="Calibri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pl-PL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 txBox="1">
            <a:spLocks noGrp="1" noChangeArrowheads="1"/>
          </p:cNvSpPr>
          <p:nvPr/>
        </p:nvSpPr>
        <p:spPr bwMode="auto">
          <a:xfrm>
            <a:off x="3863975" y="9431338"/>
            <a:ext cx="295433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436" tIns="47218" rIns="94436" bIns="47218" anchor="b"/>
          <a:lstStyle/>
          <a:p>
            <a:pPr algn="r"/>
            <a:fld id="{0E7068D0-F6FC-4470-B09B-402E96E53622}" type="slidenum">
              <a:rPr lang="pl-PL" altLang="pl-PL" sz="1200">
                <a:latin typeface="Calibri" pitchFamily="34" charset="0"/>
              </a:rPr>
              <a:pPr algn="r"/>
              <a:t>15</a:t>
            </a:fld>
            <a:endParaRPr lang="pl-PL" altLang="pl-PL" sz="1200">
              <a:latin typeface="Calibri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pl-PL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 txBox="1">
            <a:spLocks noGrp="1" noChangeArrowheads="1"/>
          </p:cNvSpPr>
          <p:nvPr/>
        </p:nvSpPr>
        <p:spPr bwMode="auto">
          <a:xfrm>
            <a:off x="3863975" y="9431338"/>
            <a:ext cx="295433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436" tIns="47218" rIns="94436" bIns="47218" anchor="b"/>
          <a:lstStyle/>
          <a:p>
            <a:pPr algn="r"/>
            <a:fld id="{93BF582C-DE00-4521-B272-B1C31DB64BC4}" type="slidenum">
              <a:rPr lang="pl-PL" altLang="pl-PL" sz="1200">
                <a:latin typeface="Calibri" pitchFamily="34" charset="0"/>
              </a:rPr>
              <a:pPr algn="r"/>
              <a:t>16</a:t>
            </a:fld>
            <a:endParaRPr lang="pl-PL" altLang="pl-PL" sz="1200">
              <a:latin typeface="Calibri" pitchFamily="34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pl-PL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 txBox="1">
            <a:spLocks noGrp="1" noChangeArrowheads="1"/>
          </p:cNvSpPr>
          <p:nvPr/>
        </p:nvSpPr>
        <p:spPr bwMode="auto">
          <a:xfrm>
            <a:off x="3863975" y="9431338"/>
            <a:ext cx="295433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436" tIns="47218" rIns="94436" bIns="47218" anchor="b"/>
          <a:lstStyle/>
          <a:p>
            <a:pPr algn="r"/>
            <a:fld id="{0929D8C6-8ED4-4917-BBD6-454CFB5377FD}" type="slidenum">
              <a:rPr lang="pl-PL" altLang="pl-PL" sz="1200">
                <a:latin typeface="Calibri" pitchFamily="34" charset="0"/>
              </a:rPr>
              <a:pPr algn="r"/>
              <a:t>17</a:t>
            </a:fld>
            <a:endParaRPr lang="pl-PL" altLang="pl-PL" sz="1200">
              <a:latin typeface="Calibri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pl-PL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863975" y="9431338"/>
            <a:ext cx="295433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436" tIns="47218" rIns="94436" bIns="47218" anchor="b"/>
          <a:lstStyle/>
          <a:p>
            <a:pPr algn="r"/>
            <a:fld id="{1CEC46DA-C611-4208-B358-962D7692245E}" type="slidenum">
              <a:rPr lang="pl-PL" altLang="pl-PL" sz="1200">
                <a:latin typeface="Calibri" pitchFamily="34" charset="0"/>
              </a:rPr>
              <a:pPr algn="r"/>
              <a:t>18</a:t>
            </a:fld>
            <a:endParaRPr lang="pl-PL" altLang="pl-PL" sz="1200">
              <a:latin typeface="Calibri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pl-PL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 txBox="1">
            <a:spLocks noGrp="1" noChangeArrowheads="1"/>
          </p:cNvSpPr>
          <p:nvPr/>
        </p:nvSpPr>
        <p:spPr bwMode="auto">
          <a:xfrm>
            <a:off x="3863975" y="9431338"/>
            <a:ext cx="295433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436" tIns="47218" rIns="94436" bIns="47218" anchor="b"/>
          <a:lstStyle/>
          <a:p>
            <a:pPr algn="r"/>
            <a:fld id="{9E00DE87-B701-4CD9-98AE-5EC6605BCA08}" type="slidenum">
              <a:rPr lang="pl-PL" altLang="pl-PL" sz="1200">
                <a:latin typeface="Calibri" pitchFamily="34" charset="0"/>
              </a:rPr>
              <a:pPr algn="r"/>
              <a:t>19</a:t>
            </a:fld>
            <a:endParaRPr lang="pl-PL" altLang="pl-PL" sz="1200">
              <a:latin typeface="Calibri" pitchFamily="34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pl-P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5BD4A7B-BC01-4F1B-89C6-F7AD04C76433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pl-PL" smtClean="0"/>
          </a:p>
        </p:txBody>
      </p:sp>
      <p:sp>
        <p:nvSpPr>
          <p:cNvPr id="25603" name="Rectangle 7"/>
          <p:cNvSpPr txBox="1">
            <a:spLocks noGrp="1" noChangeArrowheads="1"/>
          </p:cNvSpPr>
          <p:nvPr/>
        </p:nvSpPr>
        <p:spPr bwMode="auto">
          <a:xfrm>
            <a:off x="3863975" y="9431338"/>
            <a:ext cx="295433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49" tIns="47875" rIns="95749" bIns="47875" anchor="b"/>
          <a:lstStyle/>
          <a:p>
            <a:pPr algn="r" defTabSz="957263"/>
            <a:fld id="{BB294229-E1E3-41F3-89A8-4AE5A4A15B0D}" type="slidenum">
              <a:rPr lang="pl-PL" altLang="pl-PL" sz="1200">
                <a:latin typeface="Calibri" pitchFamily="34" charset="0"/>
              </a:rPr>
              <a:pPr algn="r" defTabSz="957263"/>
              <a:t>2</a:t>
            </a:fld>
            <a:endParaRPr lang="pl-PL" altLang="pl-PL" sz="1200">
              <a:latin typeface="Calibri" pitchFamily="34" charset="0"/>
            </a:endParaRPr>
          </a:p>
        </p:txBody>
      </p:sp>
      <p:sp>
        <p:nvSpPr>
          <p:cNvPr id="256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3450" y="746125"/>
            <a:ext cx="4959350" cy="37195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4716463"/>
            <a:ext cx="5451475" cy="4468812"/>
          </a:xfrm>
          <a:noFill/>
        </p:spPr>
        <p:txBody>
          <a:bodyPr wrap="square" lIns="95749" tIns="47875" rIns="95749" bIns="47875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pl-PL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 txBox="1">
            <a:spLocks noGrp="1" noChangeArrowheads="1"/>
          </p:cNvSpPr>
          <p:nvPr/>
        </p:nvSpPr>
        <p:spPr bwMode="auto">
          <a:xfrm>
            <a:off x="3863975" y="9431338"/>
            <a:ext cx="295433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436" tIns="47218" rIns="94436" bIns="47218" anchor="b"/>
          <a:lstStyle/>
          <a:p>
            <a:pPr algn="r"/>
            <a:fld id="{40C05F08-C2A7-4A21-AB83-BB180D3AF64D}" type="slidenum">
              <a:rPr lang="pl-PL" altLang="pl-PL" sz="1200">
                <a:latin typeface="Calibri" pitchFamily="34" charset="0"/>
              </a:rPr>
              <a:pPr algn="r"/>
              <a:t>20</a:t>
            </a:fld>
            <a:endParaRPr lang="pl-PL" altLang="pl-PL" sz="1200">
              <a:latin typeface="Calibri" pitchFamily="34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pl-P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863975" y="9431338"/>
            <a:ext cx="295433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436" tIns="47218" rIns="94436" bIns="47218" anchor="b"/>
          <a:lstStyle/>
          <a:p>
            <a:pPr algn="r"/>
            <a:fld id="{A67460A3-14A0-4BFE-8676-13D6EB8BDC5B}" type="slidenum">
              <a:rPr lang="pl-PL" altLang="pl-PL" sz="1200">
                <a:latin typeface="Calibri" pitchFamily="34" charset="0"/>
              </a:rPr>
              <a:pPr algn="r"/>
              <a:t>3</a:t>
            </a:fld>
            <a:endParaRPr lang="pl-PL" altLang="pl-PL" sz="1200">
              <a:latin typeface="Calibri" pitchFamily="34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pl-P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D663ED-FFE0-4F61-BA9F-39EDE6751777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pl-PL" smtClean="0"/>
          </a:p>
        </p:txBody>
      </p:sp>
      <p:sp>
        <p:nvSpPr>
          <p:cNvPr id="27651" name="Rectangle 7"/>
          <p:cNvSpPr txBox="1">
            <a:spLocks noGrp="1" noChangeArrowheads="1"/>
          </p:cNvSpPr>
          <p:nvPr/>
        </p:nvSpPr>
        <p:spPr bwMode="auto">
          <a:xfrm>
            <a:off x="3863975" y="9431338"/>
            <a:ext cx="295433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49" tIns="47875" rIns="95749" bIns="47875" anchor="b"/>
          <a:lstStyle/>
          <a:p>
            <a:pPr algn="r" defTabSz="957263"/>
            <a:fld id="{8309AE6B-4F6C-44EF-B056-DC6B8B0D254E}" type="slidenum">
              <a:rPr lang="pl-PL" altLang="pl-PL" sz="1200">
                <a:latin typeface="Calibri" pitchFamily="34" charset="0"/>
              </a:rPr>
              <a:pPr algn="r" defTabSz="957263"/>
              <a:t>4</a:t>
            </a:fld>
            <a:endParaRPr lang="pl-PL" altLang="pl-PL" sz="1200">
              <a:latin typeface="Calibri" pitchFamily="34" charset="0"/>
            </a:endParaRPr>
          </a:p>
        </p:txBody>
      </p:sp>
      <p:sp>
        <p:nvSpPr>
          <p:cNvPr id="276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3450" y="746125"/>
            <a:ext cx="4959350" cy="37195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4716463"/>
            <a:ext cx="5451475" cy="4468812"/>
          </a:xfrm>
          <a:noFill/>
        </p:spPr>
        <p:txBody>
          <a:bodyPr wrap="square" lIns="95749" tIns="47875" rIns="95749" bIns="47875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pl-P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 txBox="1">
            <a:spLocks noGrp="1" noChangeArrowheads="1"/>
          </p:cNvSpPr>
          <p:nvPr/>
        </p:nvSpPr>
        <p:spPr bwMode="auto">
          <a:xfrm>
            <a:off x="3863975" y="9431338"/>
            <a:ext cx="295433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436" tIns="47218" rIns="94436" bIns="47218" anchor="b"/>
          <a:lstStyle/>
          <a:p>
            <a:pPr algn="r"/>
            <a:fld id="{ECA3EF40-6571-4973-B75A-C6FD0916B15A}" type="slidenum">
              <a:rPr lang="pl-PL" altLang="pl-PL" sz="1200">
                <a:latin typeface="Calibri" pitchFamily="34" charset="0"/>
              </a:rPr>
              <a:pPr algn="r"/>
              <a:t>5</a:t>
            </a:fld>
            <a:endParaRPr lang="pl-PL" altLang="pl-PL" sz="1200">
              <a:latin typeface="Calibri" pitchFamily="34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pl-P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 txBox="1">
            <a:spLocks noGrp="1" noChangeArrowheads="1"/>
          </p:cNvSpPr>
          <p:nvPr/>
        </p:nvSpPr>
        <p:spPr bwMode="auto">
          <a:xfrm>
            <a:off x="3863975" y="9431338"/>
            <a:ext cx="295433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436" tIns="47218" rIns="94436" bIns="47218" anchor="b"/>
          <a:lstStyle/>
          <a:p>
            <a:pPr algn="r"/>
            <a:fld id="{FCBFBEDA-1268-46D0-9AD5-AA63B6988BCA}" type="slidenum">
              <a:rPr lang="pl-PL" altLang="pl-PL" sz="1200">
                <a:latin typeface="Calibri" pitchFamily="34" charset="0"/>
              </a:rPr>
              <a:pPr algn="r"/>
              <a:t>6</a:t>
            </a:fld>
            <a:endParaRPr lang="pl-PL" altLang="pl-PL" sz="1200">
              <a:latin typeface="Calibri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pl-P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 txBox="1">
            <a:spLocks noGrp="1" noChangeArrowheads="1"/>
          </p:cNvSpPr>
          <p:nvPr/>
        </p:nvSpPr>
        <p:spPr bwMode="auto">
          <a:xfrm>
            <a:off x="3863975" y="9431338"/>
            <a:ext cx="295433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436" tIns="47218" rIns="94436" bIns="47218" anchor="b"/>
          <a:lstStyle/>
          <a:p>
            <a:pPr algn="r"/>
            <a:fld id="{31EC6F5F-4814-443F-88BB-77C2D3E3E157}" type="slidenum">
              <a:rPr lang="pl-PL" altLang="pl-PL" sz="1200">
                <a:latin typeface="Calibri" pitchFamily="34" charset="0"/>
              </a:rPr>
              <a:pPr algn="r"/>
              <a:t>7</a:t>
            </a:fld>
            <a:endParaRPr lang="pl-PL" altLang="pl-PL" sz="1200">
              <a:latin typeface="Calibri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pl-P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63975" y="9431338"/>
            <a:ext cx="295433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436" tIns="47218" rIns="94436" bIns="47218" anchor="b"/>
          <a:lstStyle/>
          <a:p>
            <a:pPr algn="r"/>
            <a:fld id="{03906723-97A5-4AE6-B514-C4E7876D9985}" type="slidenum">
              <a:rPr lang="pl-PL" altLang="pl-PL" sz="1200">
                <a:latin typeface="Calibri" pitchFamily="34" charset="0"/>
              </a:rPr>
              <a:pPr algn="r"/>
              <a:t>8</a:t>
            </a:fld>
            <a:endParaRPr lang="pl-PL" altLang="pl-PL" sz="1200">
              <a:latin typeface="Calibri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pl-P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 txBox="1">
            <a:spLocks noGrp="1" noChangeArrowheads="1"/>
          </p:cNvSpPr>
          <p:nvPr/>
        </p:nvSpPr>
        <p:spPr bwMode="auto">
          <a:xfrm>
            <a:off x="3863975" y="9431338"/>
            <a:ext cx="295433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436" tIns="47218" rIns="94436" bIns="47218" anchor="b"/>
          <a:lstStyle/>
          <a:p>
            <a:pPr algn="r"/>
            <a:fld id="{F327083E-7A07-4790-BA73-98831365ED6A}" type="slidenum">
              <a:rPr lang="pl-PL" altLang="pl-PL" sz="1200">
                <a:latin typeface="Calibri" pitchFamily="34" charset="0"/>
              </a:rPr>
              <a:pPr algn="r"/>
              <a:t>9</a:t>
            </a:fld>
            <a:endParaRPr lang="pl-PL" altLang="pl-PL" sz="1200">
              <a:latin typeface="Calibri" pitchFamily="34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pl-P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9D973-2F4F-4CE2-9961-D03F91917C41}" type="datetimeFigureOut">
              <a:rPr lang="pl-PL"/>
              <a:pPr>
                <a:defRPr/>
              </a:pPr>
              <a:t>2014-09-18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607D9-36BF-43F9-BF35-028A7755092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E8D39-73FB-4547-944C-5D2A9362092A}" type="datetimeFigureOut">
              <a:rPr lang="pl-PL"/>
              <a:pPr>
                <a:defRPr/>
              </a:pPr>
              <a:t>2014-09-18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B4FB21-8F5A-4B77-9757-BB9796B400E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110C5-4130-4E8A-890E-D7422F99358C}" type="datetimeFigureOut">
              <a:rPr lang="pl-PL"/>
              <a:pPr>
                <a:defRPr/>
              </a:pPr>
              <a:t>2014-09-18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D685A-787F-464F-81E7-D5CD8815CC9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CF344-7045-4DD2-AA05-541CC444A79C}" type="datetimeFigureOut">
              <a:rPr lang="pl-PL"/>
              <a:pPr>
                <a:defRPr/>
              </a:pPr>
              <a:t>2014-09-18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D5869-B217-4500-BE1F-55350FDE280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2CA33-5AE7-4F1B-B69C-4484839E6F6D}" type="datetimeFigureOut">
              <a:rPr lang="pl-PL"/>
              <a:pPr>
                <a:defRPr/>
              </a:pPr>
              <a:t>2014-09-18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C9E1B-D666-49C4-9264-11F5F800BB0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94541-1E34-42A8-B152-646260FA4F14}" type="datetimeFigureOut">
              <a:rPr lang="pl-PL"/>
              <a:pPr>
                <a:defRPr/>
              </a:pPr>
              <a:t>2014-09-18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939A6-9979-4981-9B69-7E5B3DD1777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5151D-30BE-4076-B5F1-C9BFF5F1E346}" type="datetimeFigureOut">
              <a:rPr lang="pl-PL"/>
              <a:pPr>
                <a:defRPr/>
              </a:pPr>
              <a:t>2014-09-18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E4C6F-768A-4DFE-8911-775F39A0632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D243D-8103-4B1B-966C-29ACA0BD3BDF}" type="datetimeFigureOut">
              <a:rPr lang="pl-PL"/>
              <a:pPr>
                <a:defRPr/>
              </a:pPr>
              <a:t>2014-09-18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2B50D-E2B6-4C72-B086-52791974735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1D064-F171-403F-896F-17ADB726CB0A}" type="datetimeFigureOut">
              <a:rPr lang="pl-PL"/>
              <a:pPr>
                <a:defRPr/>
              </a:pPr>
              <a:t>2014-09-18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32719-C0AE-4828-9807-984E5D1D987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7DE3F-BC5C-4AEF-806E-AF05C590128B}" type="datetimeFigureOut">
              <a:rPr lang="pl-PL"/>
              <a:pPr>
                <a:defRPr/>
              </a:pPr>
              <a:t>2014-09-18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DB372-16C5-4335-B1BF-EAD1E89ADC9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C141C-753F-4B26-BAE7-E2A44D103FEE}" type="datetimeFigureOut">
              <a:rPr lang="pl-PL"/>
              <a:pPr>
                <a:defRPr/>
              </a:pPr>
              <a:t>2014-09-18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98CE4-66DB-45AA-948A-26CF5D26496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BFC2DA0-76CC-4306-8180-1686E0B14330}" type="datetimeFigureOut">
              <a:rPr lang="pl-PL"/>
              <a:pPr>
                <a:defRPr/>
              </a:pPr>
              <a:t>2014-09-18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55E6063-1815-4576-9FA2-C0F706597BA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nrol.gov.pl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solinski\Pulpit\czarne tł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5"/>
          <p:cNvSpPr txBox="1">
            <a:spLocks noChangeArrowheads="1"/>
          </p:cNvSpPr>
          <p:nvPr/>
        </p:nvSpPr>
        <p:spPr bwMode="auto">
          <a:xfrm>
            <a:off x="900113" y="6370638"/>
            <a:ext cx="75803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 altLang="pl-PL">
              <a:latin typeface="Calibri" pitchFamily="34" charset="0"/>
            </a:endParaRPr>
          </a:p>
        </p:txBody>
      </p:sp>
      <p:sp>
        <p:nvSpPr>
          <p:cNvPr id="11267" name="Rectangle 2"/>
          <p:cNvSpPr>
            <a:spLocks noChangeArrowheads="1"/>
          </p:cNvSpPr>
          <p:nvPr/>
        </p:nvSpPr>
        <p:spPr bwMode="auto">
          <a:xfrm>
            <a:off x="457200" y="188913"/>
            <a:ext cx="82296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GB" altLang="pl-PL" sz="2400" b="1">
              <a:solidFill>
                <a:srgbClr val="009999"/>
              </a:solidFill>
              <a:latin typeface="Calibri" pitchFamily="34" charset="0"/>
            </a:endParaRPr>
          </a:p>
        </p:txBody>
      </p:sp>
      <p:sp>
        <p:nvSpPr>
          <p:cNvPr id="11268" name="Rectangle 3"/>
          <p:cNvSpPr txBox="1">
            <a:spLocks noChangeArrowheads="1"/>
          </p:cNvSpPr>
          <p:nvPr/>
        </p:nvSpPr>
        <p:spPr bwMode="auto">
          <a:xfrm>
            <a:off x="468313" y="1617663"/>
            <a:ext cx="8229600" cy="504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altLang="pl-PL" sz="2800" b="1">
              <a:latin typeface="Calibri" pitchFamily="34" charset="0"/>
            </a:endParaRPr>
          </a:p>
          <a:p>
            <a:endParaRPr lang="pl-PL" altLang="pl-PL" sz="2800" b="1">
              <a:latin typeface="Calibri" pitchFamily="34" charset="0"/>
            </a:endParaRPr>
          </a:p>
        </p:txBody>
      </p:sp>
      <p:sp>
        <p:nvSpPr>
          <p:cNvPr id="11269" name="Rectangle 2"/>
          <p:cNvSpPr>
            <a:spLocks noChangeArrowheads="1"/>
          </p:cNvSpPr>
          <p:nvPr/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GB" altLang="pl-PL" sz="2400" b="1">
              <a:solidFill>
                <a:srgbClr val="009999"/>
              </a:solidFill>
              <a:latin typeface="Calibri" pitchFamily="34" charset="0"/>
            </a:endParaRPr>
          </a:p>
        </p:txBody>
      </p:sp>
      <p:sp>
        <p:nvSpPr>
          <p:cNvPr id="38" name="Rectangle 2"/>
          <p:cNvSpPr>
            <a:spLocks noChangeArrowheads="1"/>
          </p:cNvSpPr>
          <p:nvPr/>
        </p:nvSpPr>
        <p:spPr bwMode="auto">
          <a:xfrm>
            <a:off x="144463" y="188913"/>
            <a:ext cx="9396412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1" algn="ctr">
              <a:defRPr/>
            </a:pPr>
            <a:r>
              <a:rPr lang="pl-PL" sz="24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pl-PL" sz="2400" b="1" u="sng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Podstawowe usługi i odnowa miejscowości </a:t>
            </a:r>
            <a:br>
              <a:rPr lang="pl-PL" sz="2400" b="1" u="sng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</a:br>
            <a:r>
              <a:rPr lang="pl-PL" sz="2400" b="1" u="sng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na obszarach wiejskich</a:t>
            </a:r>
            <a:endParaRPr lang="en-GB" sz="2800" b="1" dirty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</p:txBody>
      </p:sp>
      <p:sp>
        <p:nvSpPr>
          <p:cNvPr id="11271" name="Rectangle 3"/>
          <p:cNvSpPr>
            <a:spLocks/>
          </p:cNvSpPr>
          <p:nvPr/>
        </p:nvSpPr>
        <p:spPr bwMode="auto">
          <a:xfrm>
            <a:off x="457200" y="216535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/>
            <a:r>
              <a:rPr lang="pl-PL" altLang="pl-PL" sz="2400" b="1"/>
              <a:t>	</a:t>
            </a:r>
            <a:endParaRPr lang="pl-PL" altLang="pl-PL" sz="2400" b="1" u="sng">
              <a:cs typeface="Arial" pitchFamily="34" charset="0"/>
            </a:endParaRPr>
          </a:p>
        </p:txBody>
      </p:sp>
      <p:sp>
        <p:nvSpPr>
          <p:cNvPr id="41" name="Rectangle 3"/>
          <p:cNvSpPr>
            <a:spLocks/>
          </p:cNvSpPr>
          <p:nvPr/>
        </p:nvSpPr>
        <p:spPr bwMode="auto">
          <a:xfrm>
            <a:off x="250825" y="1277938"/>
            <a:ext cx="8642350" cy="409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defRPr/>
            </a:pPr>
            <a:r>
              <a:rPr lang="pl-PL" sz="1200" b="1" i="1" dirty="0">
                <a:solidFill>
                  <a:srgbClr val="0070C0"/>
                </a:solidFill>
                <a:latin typeface="Arial" charset="0"/>
              </a:rPr>
              <a:t>Inwestycje związane z tworzeniem, ulepszaniem lub rozbudową wszystkich rodzajów małej infrastruktury, w tym inwestycje w energię odnawialną i w oszczędzanie energii </a:t>
            </a:r>
          </a:p>
          <a:p>
            <a:pPr algn="just">
              <a:defRPr/>
            </a:pPr>
            <a:r>
              <a:rPr lang="pl-PL" sz="1200" b="1" i="1" u="sng" dirty="0">
                <a:solidFill>
                  <a:schemeClr val="accent2"/>
                </a:solidFill>
                <a:latin typeface="Arial" charset="0"/>
              </a:rPr>
              <a:t>Zakres 1/5 </a:t>
            </a:r>
            <a:r>
              <a:rPr lang="x-none" sz="1200" b="1" i="1" u="sng">
                <a:solidFill>
                  <a:schemeClr val="accent2"/>
                </a:solidFill>
                <a:latin typeface="Arial" charset="0"/>
              </a:rPr>
              <a:t>Operacje </a:t>
            </a:r>
            <a:r>
              <a:rPr lang="x-none" sz="1200" b="1" i="1" u="sng" dirty="0">
                <a:solidFill>
                  <a:schemeClr val="accent2"/>
                </a:solidFill>
                <a:latin typeface="Arial" charset="0"/>
              </a:rPr>
              <a:t>dotyczące zaopatrzenia w wodę lub odprowadzania i oczyszczania ścieków </a:t>
            </a:r>
            <a:r>
              <a:rPr lang="x-none" sz="1200" b="1" i="1" u="sng">
                <a:solidFill>
                  <a:schemeClr val="accent2"/>
                </a:solidFill>
                <a:latin typeface="Arial" charset="0"/>
              </a:rPr>
              <a:t>komunalnych</a:t>
            </a:r>
            <a:r>
              <a:rPr lang="pl-PL" sz="1200" b="1" i="1" u="sng" dirty="0">
                <a:solidFill>
                  <a:schemeClr val="accent2"/>
                </a:solidFill>
                <a:latin typeface="Arial" charset="0"/>
              </a:rPr>
              <a:t> </a:t>
            </a:r>
          </a:p>
          <a:p>
            <a:pPr algn="just">
              <a:defRPr/>
            </a:pPr>
            <a:endParaRPr lang="pl-PL" sz="1200" b="1" dirty="0">
              <a:latin typeface="Arial" charset="0"/>
            </a:endParaRPr>
          </a:p>
          <a:p>
            <a:pPr algn="just">
              <a:defRPr/>
            </a:pPr>
            <a:r>
              <a:rPr lang="pl-PL" sz="1200" b="1" dirty="0">
                <a:latin typeface="Arial" charset="0"/>
              </a:rPr>
              <a:t>Beneficjenci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pl-PL" sz="1200" dirty="0">
                <a:latin typeface="Arial" charset="0"/>
              </a:rPr>
              <a:t>gmina, </a:t>
            </a:r>
          </a:p>
          <a:p>
            <a:pPr marL="342900" indent="-342900" algn="just">
              <a:defRPr/>
            </a:pPr>
            <a:r>
              <a:rPr lang="pl-PL" sz="1200" dirty="0">
                <a:latin typeface="Arial" charset="0"/>
              </a:rPr>
              <a:t>•	spółka jst</a:t>
            </a:r>
          </a:p>
          <a:p>
            <a:pPr marL="342900" indent="-342900" algn="just">
              <a:defRPr/>
            </a:pPr>
            <a:r>
              <a:rPr lang="pl-PL" sz="1200" dirty="0">
                <a:latin typeface="Arial" charset="0"/>
              </a:rPr>
              <a:t>•	związek międzygminny</a:t>
            </a:r>
          </a:p>
          <a:p>
            <a:pPr marL="342900" indent="-342900" algn="just">
              <a:defRPr/>
            </a:pPr>
            <a:r>
              <a:rPr lang="pl-PL" sz="1200" b="1" dirty="0">
                <a:latin typeface="Arial" charset="0"/>
              </a:rPr>
              <a:t>Kryteria wyboru (preferencje)</a:t>
            </a:r>
          </a:p>
          <a:p>
            <a:pPr marL="342900" indent="-342900" algn="just">
              <a:buFont typeface="Arial" charset="0"/>
              <a:buChar char="•"/>
              <a:defRPr/>
            </a:pPr>
            <a:r>
              <a:rPr lang="pl-PL" sz="1200" dirty="0">
                <a:latin typeface="Arial" charset="0"/>
              </a:rPr>
              <a:t>Łączenie zakresu </a:t>
            </a:r>
            <a:r>
              <a:rPr lang="pl-PL" sz="1200" dirty="0" err="1">
                <a:latin typeface="Arial" charset="0"/>
              </a:rPr>
              <a:t>wod-kan</a:t>
            </a:r>
            <a:r>
              <a:rPr lang="pl-PL" sz="1200" dirty="0">
                <a:latin typeface="Arial" charset="0"/>
              </a:rPr>
              <a:t>, pasywna infrastruktura szerokopasmowa - kanały technologiczne</a:t>
            </a:r>
          </a:p>
          <a:p>
            <a:pPr marL="342900" indent="-342900" algn="just">
              <a:defRPr/>
            </a:pPr>
            <a:endParaRPr lang="pl-PL" sz="1200" dirty="0">
              <a:latin typeface="Arial" charset="0"/>
            </a:endParaRPr>
          </a:p>
          <a:p>
            <a:pPr algn="just">
              <a:defRPr/>
            </a:pPr>
            <a:r>
              <a:rPr lang="pl-PL" sz="1200" b="1" i="1" dirty="0">
                <a:solidFill>
                  <a:srgbClr val="0070C0"/>
                </a:solidFill>
                <a:latin typeface="Arial" charset="0"/>
              </a:rPr>
              <a:t>Inwestycje związane z tworzeniem, ulepszaniem lub rozbudową wszystkich rodzajów małej infrastruktury, w tym inwestycje w energię odnawialną i w oszczędzanie energii </a:t>
            </a:r>
          </a:p>
          <a:p>
            <a:pPr algn="just">
              <a:defRPr/>
            </a:pPr>
            <a:r>
              <a:rPr lang="pl-PL" sz="1200" b="1" i="1" u="sng" dirty="0">
                <a:solidFill>
                  <a:schemeClr val="accent2"/>
                </a:solidFill>
                <a:latin typeface="Arial" charset="0"/>
              </a:rPr>
              <a:t>Zakres 2/5 Budowa lub modernizacja dróg lokalnych</a:t>
            </a:r>
          </a:p>
          <a:p>
            <a:pPr algn="just">
              <a:defRPr/>
            </a:pPr>
            <a:endParaRPr lang="pl-PL" sz="1200" b="1" i="1" dirty="0">
              <a:solidFill>
                <a:srgbClr val="0070C0"/>
              </a:solidFill>
              <a:latin typeface="Arial" charset="0"/>
            </a:endParaRPr>
          </a:p>
          <a:p>
            <a:pPr marL="342900" indent="-342900" algn="just">
              <a:defRPr/>
            </a:pPr>
            <a:endParaRPr lang="pl-PL" sz="1200" b="1" i="1" dirty="0">
              <a:solidFill>
                <a:srgbClr val="0070C0"/>
              </a:solidFill>
              <a:latin typeface="Arial" charset="0"/>
            </a:endParaRPr>
          </a:p>
          <a:p>
            <a:pPr marL="342900" indent="-342900" algn="just">
              <a:defRPr/>
            </a:pPr>
            <a:r>
              <a:rPr lang="pl-PL" sz="1200" b="1" dirty="0">
                <a:latin typeface="Arial" charset="0"/>
              </a:rPr>
              <a:t>Beneficjenci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pl-PL" sz="1200" dirty="0">
                <a:latin typeface="Arial" charset="0"/>
              </a:rPr>
              <a:t>gmina, powiat lub ich związki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endParaRPr lang="pl-PL" sz="1200" dirty="0">
              <a:latin typeface="Arial" charset="0"/>
            </a:endParaRPr>
          </a:p>
          <a:p>
            <a:pPr marL="342900" indent="-342900" algn="just">
              <a:defRPr/>
            </a:pPr>
            <a:r>
              <a:rPr lang="pl-PL" sz="1200" b="1" dirty="0">
                <a:latin typeface="Arial" charset="0"/>
              </a:rPr>
              <a:t>Kryteria wyboru (preferencje)</a:t>
            </a:r>
          </a:p>
          <a:p>
            <a:pPr marL="342900" indent="-342900" algn="just">
              <a:defRPr/>
            </a:pPr>
            <a:endParaRPr lang="pl-PL" sz="1200" dirty="0">
              <a:latin typeface="Arial" charset="0"/>
            </a:endParaRPr>
          </a:p>
          <a:p>
            <a:pPr marL="342900" indent="-342900" algn="just">
              <a:buFont typeface="Arial" charset="0"/>
              <a:buChar char="•"/>
              <a:defRPr/>
            </a:pPr>
            <a:endParaRPr lang="pl-PL" sz="1200" dirty="0">
              <a:latin typeface="Arial" charset="0"/>
            </a:endParaRPr>
          </a:p>
          <a:p>
            <a:pPr marL="342900" indent="-342900" algn="just">
              <a:buFont typeface="Arial" charset="0"/>
              <a:buChar char="•"/>
              <a:defRPr/>
            </a:pPr>
            <a:endParaRPr lang="pl-PL" sz="1200" i="1" dirty="0">
              <a:solidFill>
                <a:srgbClr val="953735"/>
              </a:solidFill>
              <a:latin typeface="Arial" charset="0"/>
            </a:endParaRPr>
          </a:p>
          <a:p>
            <a:pPr marL="342900" indent="-342900" algn="just">
              <a:defRPr/>
            </a:pPr>
            <a:endParaRPr lang="pl-PL" sz="1200" i="1" dirty="0">
              <a:solidFill>
                <a:srgbClr val="953735"/>
              </a:solidFill>
              <a:latin typeface="Arial" charset="0"/>
            </a:endParaRPr>
          </a:p>
          <a:p>
            <a:pPr marL="342900" indent="-342900" algn="just">
              <a:defRPr/>
            </a:pPr>
            <a:endParaRPr lang="pl-PL" sz="1400" b="1" dirty="0">
              <a:latin typeface="Arial" charset="0"/>
            </a:endParaRPr>
          </a:p>
          <a:p>
            <a:pPr marL="342900" indent="-342900" algn="just">
              <a:defRPr/>
            </a:pPr>
            <a:endParaRPr lang="pl-PL" sz="2000" b="1" i="1" dirty="0">
              <a:solidFill>
                <a:srgbClr val="0070C0"/>
              </a:solidFill>
              <a:latin typeface="Arial" charset="0"/>
            </a:endParaRPr>
          </a:p>
          <a:p>
            <a:pPr marL="342900" indent="-342900" algn="just">
              <a:defRPr/>
            </a:pPr>
            <a:endParaRPr lang="pl-PL" altLang="pl-PL" sz="2000" b="1" dirty="0">
              <a:latin typeface="Arial" charset="0"/>
              <a:cs typeface="Arial" charset="0"/>
            </a:endParaRPr>
          </a:p>
        </p:txBody>
      </p:sp>
      <p:grpSp>
        <p:nvGrpSpPr>
          <p:cNvPr id="2" name="Grupa 11"/>
          <p:cNvGrpSpPr>
            <a:grpSpLocks/>
          </p:cNvGrpSpPr>
          <p:nvPr/>
        </p:nvGrpSpPr>
        <p:grpSpPr bwMode="auto">
          <a:xfrm>
            <a:off x="3995936" y="2482453"/>
            <a:ext cx="5004048" cy="504056"/>
            <a:chOff x="0" y="177139"/>
            <a:chExt cx="8064897" cy="718508"/>
          </a:xfrm>
          <a:solidFill>
            <a:srgbClr val="006400">
              <a:alpha val="50000"/>
            </a:srgbClr>
          </a:solidFill>
        </p:grpSpPr>
        <p:sp>
          <p:nvSpPr>
            <p:cNvPr id="49" name="Prostokąt zaokrąglony 48"/>
            <p:cNvSpPr/>
            <p:nvPr/>
          </p:nvSpPr>
          <p:spPr>
            <a:xfrm>
              <a:off x="0" y="177139"/>
              <a:ext cx="8064897" cy="718508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0" name="Prostokąt 49"/>
            <p:cNvSpPr/>
            <p:nvPr/>
          </p:nvSpPr>
          <p:spPr>
            <a:xfrm>
              <a:off x="273387" y="248990"/>
              <a:ext cx="7518124" cy="64665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tIns="91440" bIns="91440" spcCol="1270" anchor="ctr"/>
            <a:lstStyle/>
            <a:p>
              <a:pPr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1200" b="1" dirty="0"/>
                <a:t>WYSOKOŚĆ WSPARCIA:</a:t>
              </a:r>
              <a:endParaRPr lang="pl-PL" sz="1200" dirty="0"/>
            </a:p>
            <a:p>
              <a:pPr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1200" b="1" dirty="0"/>
                <a:t>2 miliony na beneficjenta  </a:t>
              </a:r>
            </a:p>
          </p:txBody>
        </p:sp>
      </p:grpSp>
      <p:sp>
        <p:nvSpPr>
          <p:cNvPr id="18" name="pole tekstowe 17"/>
          <p:cNvSpPr txBox="1"/>
          <p:nvPr/>
        </p:nvSpPr>
        <p:spPr>
          <a:xfrm>
            <a:off x="250825" y="5213350"/>
            <a:ext cx="7634288" cy="1293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algn="just">
              <a:buFont typeface="Arial" charset="0"/>
              <a:buChar char="•"/>
              <a:defRPr/>
            </a:pPr>
            <a:r>
              <a:rPr lang="pl-PL" sz="1200" dirty="0">
                <a:latin typeface="Arial" charset="0"/>
              </a:rPr>
              <a:t>Konkurs – decyduje liczba punktów</a:t>
            </a:r>
          </a:p>
          <a:p>
            <a:pPr marL="342900" indent="-342900" algn="just">
              <a:buFont typeface="Arial" charset="0"/>
              <a:buChar char="•"/>
              <a:defRPr/>
            </a:pPr>
            <a:r>
              <a:rPr lang="pl-PL" sz="1200" dirty="0">
                <a:latin typeface="Arial" charset="0"/>
              </a:rPr>
              <a:t>zapewnienie dostępu do sieci drogowej większej liczbie mieszkańców;</a:t>
            </a:r>
          </a:p>
          <a:p>
            <a:pPr marL="342900" indent="-342900" algn="just">
              <a:buFont typeface="Arial" charset="0"/>
              <a:buChar char="•"/>
              <a:defRPr/>
            </a:pPr>
            <a:r>
              <a:rPr lang="pl-PL" sz="1200" dirty="0">
                <a:latin typeface="Arial" charset="0"/>
              </a:rPr>
              <a:t>zapewnienie dostępu do miast z ważnymi obiektami i instytucjami</a:t>
            </a:r>
          </a:p>
          <a:p>
            <a:pPr marL="342900" indent="-342900" algn="just">
              <a:buFont typeface="Arial" charset="0"/>
              <a:buChar char="•"/>
              <a:defRPr/>
            </a:pPr>
            <a:r>
              <a:rPr lang="pl-PL" sz="1200" dirty="0">
                <a:latin typeface="Arial" charset="0"/>
              </a:rPr>
              <a:t>pasywna infrastruktura szerokopasmowa - kanały technologiczne;</a:t>
            </a:r>
          </a:p>
          <a:p>
            <a:pPr marL="342900" indent="-342900" algn="just">
              <a:buFont typeface="Arial" charset="0"/>
              <a:buChar char="•"/>
              <a:defRPr/>
            </a:pPr>
            <a:r>
              <a:rPr lang="pl-PL" sz="1200" dirty="0">
                <a:latin typeface="Arial" charset="0"/>
              </a:rPr>
              <a:t>Niski wskaźnik dochodu podatkowego i wysokie bezrobocie</a:t>
            </a:r>
          </a:p>
          <a:p>
            <a:pPr>
              <a:defRPr/>
            </a:pPr>
            <a:endParaRPr lang="pl-PL" dirty="0">
              <a:latin typeface="Arial" charset="0"/>
            </a:endParaRPr>
          </a:p>
        </p:txBody>
      </p:sp>
      <p:grpSp>
        <p:nvGrpSpPr>
          <p:cNvPr id="3" name="Grupa 11"/>
          <p:cNvGrpSpPr>
            <a:grpSpLocks/>
          </p:cNvGrpSpPr>
          <p:nvPr/>
        </p:nvGrpSpPr>
        <p:grpSpPr bwMode="auto">
          <a:xfrm>
            <a:off x="3995936" y="4365104"/>
            <a:ext cx="5004048" cy="504056"/>
            <a:chOff x="0" y="177139"/>
            <a:chExt cx="8064897" cy="718508"/>
          </a:xfrm>
          <a:solidFill>
            <a:srgbClr val="006400">
              <a:alpha val="50000"/>
            </a:srgbClr>
          </a:solidFill>
        </p:grpSpPr>
        <p:sp>
          <p:nvSpPr>
            <p:cNvPr id="20" name="Prostokąt zaokrąglony 19"/>
            <p:cNvSpPr/>
            <p:nvPr/>
          </p:nvSpPr>
          <p:spPr>
            <a:xfrm>
              <a:off x="0" y="177139"/>
              <a:ext cx="8064897" cy="718508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Prostokąt 20"/>
            <p:cNvSpPr/>
            <p:nvPr/>
          </p:nvSpPr>
          <p:spPr>
            <a:xfrm>
              <a:off x="256028" y="213064"/>
              <a:ext cx="7518123" cy="64665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tIns="91440" bIns="91440" spcCol="1270" anchor="ctr"/>
            <a:lstStyle/>
            <a:p>
              <a:pPr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1200" b="1" dirty="0"/>
                <a:t>WYSOKOŚĆ WSPARCIA:</a:t>
              </a:r>
              <a:endParaRPr lang="pl-PL" sz="1200" dirty="0"/>
            </a:p>
            <a:p>
              <a:pPr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1200" b="1" dirty="0"/>
                <a:t>3 miliony na beneficjenta 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5"/>
          <p:cNvSpPr txBox="1">
            <a:spLocks noChangeArrowheads="1"/>
          </p:cNvSpPr>
          <p:nvPr/>
        </p:nvSpPr>
        <p:spPr bwMode="auto">
          <a:xfrm>
            <a:off x="900113" y="6370638"/>
            <a:ext cx="75803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 altLang="pl-PL">
              <a:latin typeface="Calibri" pitchFamily="34" charset="0"/>
            </a:endParaRPr>
          </a:p>
        </p:txBody>
      </p:sp>
      <p:sp>
        <p:nvSpPr>
          <p:cNvPr id="12291" name="Rectangle 2"/>
          <p:cNvSpPr>
            <a:spLocks noChangeArrowheads="1"/>
          </p:cNvSpPr>
          <p:nvPr/>
        </p:nvSpPr>
        <p:spPr bwMode="auto">
          <a:xfrm>
            <a:off x="457200" y="188913"/>
            <a:ext cx="82296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GB" altLang="pl-PL" sz="2400" b="1">
              <a:solidFill>
                <a:srgbClr val="009999"/>
              </a:solidFill>
              <a:latin typeface="Calibri" pitchFamily="34" charset="0"/>
            </a:endParaRPr>
          </a:p>
        </p:txBody>
      </p:sp>
      <p:sp>
        <p:nvSpPr>
          <p:cNvPr id="12292" name="Rectangle 3"/>
          <p:cNvSpPr txBox="1">
            <a:spLocks noChangeArrowheads="1"/>
          </p:cNvSpPr>
          <p:nvPr/>
        </p:nvSpPr>
        <p:spPr bwMode="auto">
          <a:xfrm>
            <a:off x="468313" y="1617663"/>
            <a:ext cx="8229600" cy="504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altLang="pl-PL" sz="2800" b="1">
              <a:latin typeface="Calibri" pitchFamily="34" charset="0"/>
            </a:endParaRPr>
          </a:p>
          <a:p>
            <a:endParaRPr lang="pl-PL" altLang="pl-PL" sz="2800" b="1">
              <a:latin typeface="Calibri" pitchFamily="34" charset="0"/>
            </a:endParaRPr>
          </a:p>
        </p:txBody>
      </p:sp>
      <p:sp>
        <p:nvSpPr>
          <p:cNvPr id="12293" name="Rectangle 2"/>
          <p:cNvSpPr>
            <a:spLocks noChangeArrowheads="1"/>
          </p:cNvSpPr>
          <p:nvPr/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GB" altLang="pl-PL" sz="2400" b="1">
              <a:solidFill>
                <a:srgbClr val="009999"/>
              </a:solidFill>
              <a:latin typeface="Calibri" pitchFamily="34" charset="0"/>
            </a:endParaRPr>
          </a:p>
        </p:txBody>
      </p:sp>
      <p:sp>
        <p:nvSpPr>
          <p:cNvPr id="38" name="Rectangle 2"/>
          <p:cNvSpPr>
            <a:spLocks noChangeArrowheads="1"/>
          </p:cNvSpPr>
          <p:nvPr/>
        </p:nvSpPr>
        <p:spPr bwMode="auto">
          <a:xfrm>
            <a:off x="144463" y="188913"/>
            <a:ext cx="9396412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1" algn="ctr">
              <a:defRPr/>
            </a:pPr>
            <a:r>
              <a:rPr lang="pl-PL" sz="24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pl-PL" sz="2400" b="1" u="sng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Podstawowe usługi i odnowa miejscowości </a:t>
            </a:r>
            <a:br>
              <a:rPr lang="pl-PL" sz="2400" b="1" u="sng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</a:br>
            <a:r>
              <a:rPr lang="pl-PL" sz="2400" b="1" u="sng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na obszarach wiejskich</a:t>
            </a:r>
            <a:endParaRPr lang="en-GB" sz="2800" b="1" dirty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</p:txBody>
      </p:sp>
      <p:sp>
        <p:nvSpPr>
          <p:cNvPr id="12295" name="Rectangle 3"/>
          <p:cNvSpPr>
            <a:spLocks/>
          </p:cNvSpPr>
          <p:nvPr/>
        </p:nvSpPr>
        <p:spPr bwMode="auto">
          <a:xfrm>
            <a:off x="457200" y="216535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/>
            <a:r>
              <a:rPr lang="pl-PL" altLang="pl-PL" sz="2400" b="1"/>
              <a:t>	</a:t>
            </a:r>
            <a:endParaRPr lang="pl-PL" altLang="pl-PL" sz="2400" b="1" u="sng">
              <a:cs typeface="Arial" pitchFamily="34" charset="0"/>
            </a:endParaRPr>
          </a:p>
        </p:txBody>
      </p:sp>
      <p:sp>
        <p:nvSpPr>
          <p:cNvPr id="41" name="Rectangle 3"/>
          <p:cNvSpPr>
            <a:spLocks/>
          </p:cNvSpPr>
          <p:nvPr/>
        </p:nvSpPr>
        <p:spPr bwMode="auto">
          <a:xfrm>
            <a:off x="250825" y="1277938"/>
            <a:ext cx="8642350" cy="524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defRPr/>
            </a:pPr>
            <a:r>
              <a:rPr lang="pl-PL" sz="1200" b="1" i="1" dirty="0">
                <a:solidFill>
                  <a:srgbClr val="0070C0"/>
                </a:solidFill>
                <a:latin typeface="Arial" charset="0"/>
              </a:rPr>
              <a:t>Badania i inwestycje związane z utrzymaniem, odbudową i poprawą stanu dziedzictwa kulturowego i przyrodniczego wsi, krajobrazu wiejskiego i miejsc o wysokiej wartości przyrodniczej, w tym dotyczące powiązanych aspektów społeczno-gospodarczych oraz środków w zakresie świadomości środowiskowej </a:t>
            </a:r>
          </a:p>
          <a:p>
            <a:pPr marL="342900" indent="-342900" algn="just">
              <a:defRPr/>
            </a:pPr>
            <a:r>
              <a:rPr lang="pl-PL" sz="1200" b="1" i="1" u="sng" dirty="0">
                <a:solidFill>
                  <a:schemeClr val="accent2"/>
                </a:solidFill>
                <a:latin typeface="Arial" charset="0"/>
              </a:rPr>
              <a:t>Ochrona zabytków i budownictwa tradycyjnego: </a:t>
            </a:r>
          </a:p>
          <a:p>
            <a:pPr marL="342900" indent="-342900" algn="just">
              <a:defRPr/>
            </a:pPr>
            <a:endParaRPr lang="pl-PL" sz="1200" b="1" dirty="0">
              <a:latin typeface="Arial" charset="0"/>
            </a:endParaRPr>
          </a:p>
          <a:p>
            <a:pPr marL="342900" indent="-342900" algn="just">
              <a:defRPr/>
            </a:pPr>
            <a:r>
              <a:rPr lang="pl-PL" sz="1200" b="1" dirty="0">
                <a:latin typeface="Arial" charset="0"/>
              </a:rPr>
              <a:t>Beneficjenci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pl-PL" sz="1200" dirty="0">
                <a:latin typeface="Arial" charset="0"/>
              </a:rPr>
              <a:t>gmina, </a:t>
            </a:r>
          </a:p>
          <a:p>
            <a:pPr marL="342900" indent="-342900" algn="just">
              <a:defRPr/>
            </a:pPr>
            <a:r>
              <a:rPr lang="pl-PL" sz="1200" dirty="0">
                <a:latin typeface="Arial" charset="0"/>
              </a:rPr>
              <a:t>•	instytucja kultury, dla której organizatorem jest jst, </a:t>
            </a:r>
          </a:p>
          <a:p>
            <a:pPr marL="342900" indent="-342900" algn="just">
              <a:defRPr/>
            </a:pPr>
            <a:r>
              <a:rPr lang="pl-PL" sz="1200" b="1" dirty="0">
                <a:latin typeface="Arial" charset="0"/>
              </a:rPr>
              <a:t>Kryteria wyboru (preferencje)</a:t>
            </a:r>
          </a:p>
          <a:p>
            <a:pPr marL="342900" indent="-342900" algn="just">
              <a:buFont typeface="Arial" charset="0"/>
              <a:buChar char="•"/>
              <a:defRPr/>
            </a:pPr>
            <a:r>
              <a:rPr lang="pl-PL" sz="1200" dirty="0">
                <a:latin typeface="Arial" charset="0"/>
              </a:rPr>
              <a:t>operacje realizowane na obszarze o potencjale turystycznym</a:t>
            </a:r>
          </a:p>
          <a:p>
            <a:pPr marL="342900" indent="-342900" algn="just">
              <a:defRPr/>
            </a:pPr>
            <a:endParaRPr lang="pl-PL" sz="1200" dirty="0">
              <a:latin typeface="Arial" charset="0"/>
            </a:endParaRPr>
          </a:p>
          <a:p>
            <a:pPr algn="just">
              <a:defRPr/>
            </a:pPr>
            <a:endParaRPr lang="pl-PL" sz="1200" b="1" i="1" dirty="0">
              <a:solidFill>
                <a:srgbClr val="0070C0"/>
              </a:solidFill>
              <a:latin typeface="Arial" charset="0"/>
            </a:endParaRPr>
          </a:p>
          <a:p>
            <a:pPr algn="just">
              <a:defRPr/>
            </a:pPr>
            <a:r>
              <a:rPr lang="pl-PL" sz="1200" b="1" i="1" dirty="0">
                <a:solidFill>
                  <a:srgbClr val="0070C0"/>
                </a:solidFill>
                <a:latin typeface="Arial" charset="0"/>
              </a:rPr>
              <a:t>Inwestycje w tworzenie, ulepszanie lub rozwijanie podstawowych usług lokalnych dla ludności wiejskiej, w tym rekreacji i kultury oraz powiązanej infrastruktury</a:t>
            </a:r>
          </a:p>
          <a:p>
            <a:pPr algn="just">
              <a:defRPr/>
            </a:pPr>
            <a:r>
              <a:rPr lang="pl-PL" sz="1200" b="1" i="1" u="sng" dirty="0">
                <a:solidFill>
                  <a:schemeClr val="accent2"/>
                </a:solidFill>
                <a:latin typeface="Arial" charset="0"/>
              </a:rPr>
              <a:t>Zakres 4/5.Obiekty pełniące funkcje kulturalne oraz kształtowanie przestrzeni publicznej:</a:t>
            </a:r>
          </a:p>
          <a:p>
            <a:pPr marL="342900" indent="-342900" algn="just">
              <a:defRPr/>
            </a:pPr>
            <a:endParaRPr lang="pl-PL" sz="1200" b="1" dirty="0">
              <a:latin typeface="Arial" charset="0"/>
            </a:endParaRPr>
          </a:p>
          <a:p>
            <a:pPr marL="342900" indent="-342900" algn="just">
              <a:defRPr/>
            </a:pPr>
            <a:endParaRPr lang="pl-PL" sz="1200" b="1" dirty="0">
              <a:latin typeface="Arial" charset="0"/>
            </a:endParaRPr>
          </a:p>
          <a:p>
            <a:pPr marL="342900" indent="-342900" algn="just">
              <a:defRPr/>
            </a:pPr>
            <a:r>
              <a:rPr lang="pl-PL" sz="1200" b="1" dirty="0">
                <a:latin typeface="Arial" charset="0"/>
              </a:rPr>
              <a:t>Beneficjenci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pl-PL" sz="1200" dirty="0">
                <a:latin typeface="Arial" charset="0"/>
              </a:rPr>
              <a:t>gmina, instytucja kultury dla której </a:t>
            </a:r>
          </a:p>
          <a:p>
            <a:pPr marL="342900" indent="-342900" algn="just">
              <a:defRPr/>
            </a:pPr>
            <a:r>
              <a:rPr lang="pl-PL" sz="1200" dirty="0">
                <a:latin typeface="Arial" charset="0"/>
              </a:rPr>
              <a:t>	organizatorem jest jst – w przypadku budowy, przebudowy, modernizacji lub wyposażenia obiektów pełniących funkcje kulturalne, 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pl-PL" sz="1200" dirty="0">
                <a:latin typeface="Arial" charset="0"/>
              </a:rPr>
              <a:t>gmina– w przypadku kształtowania przestrzeni publicznej</a:t>
            </a:r>
          </a:p>
          <a:p>
            <a:pPr marL="342900" indent="-342900" algn="just">
              <a:defRPr/>
            </a:pPr>
            <a:r>
              <a:rPr lang="pl-PL" sz="1200" b="1" dirty="0">
                <a:latin typeface="Arial" charset="0"/>
              </a:rPr>
              <a:t>Kryteria wyboru (preferencje)</a:t>
            </a:r>
          </a:p>
          <a:p>
            <a:pPr marL="342900" indent="-342900" algn="just">
              <a:buFont typeface="Arial" charset="0"/>
              <a:buChar char="•"/>
              <a:defRPr/>
            </a:pPr>
            <a:r>
              <a:rPr lang="pl-PL" sz="1200" dirty="0">
                <a:latin typeface="Arial" charset="0"/>
              </a:rPr>
              <a:t>operacje umożliwiające przeprowadzenie większej </a:t>
            </a:r>
          </a:p>
          <a:p>
            <a:pPr marL="342900" indent="-342900" algn="just">
              <a:defRPr/>
            </a:pPr>
            <a:r>
              <a:rPr lang="pl-PL" sz="1200" dirty="0">
                <a:latin typeface="Arial" charset="0"/>
              </a:rPr>
              <a:t>	ilości inicjatyw społecznych</a:t>
            </a:r>
          </a:p>
          <a:p>
            <a:pPr marL="342900" indent="-342900" algn="just">
              <a:buFont typeface="Arial" charset="0"/>
              <a:buChar char="•"/>
              <a:defRPr/>
            </a:pPr>
            <a:r>
              <a:rPr lang="pl-PL" sz="1200" dirty="0">
                <a:latin typeface="Arial" charset="0"/>
              </a:rPr>
              <a:t>operacje realizowane na obszarze o potencjale</a:t>
            </a:r>
          </a:p>
          <a:p>
            <a:pPr marL="342900" indent="-342900" algn="just">
              <a:defRPr/>
            </a:pPr>
            <a:r>
              <a:rPr lang="pl-PL" sz="1200" dirty="0">
                <a:latin typeface="Arial" charset="0"/>
              </a:rPr>
              <a:t>	 turystycznym</a:t>
            </a:r>
          </a:p>
          <a:p>
            <a:pPr marL="342900" indent="-342900" algn="just">
              <a:defRPr/>
            </a:pPr>
            <a:endParaRPr lang="pl-PL" sz="1200" i="1" dirty="0">
              <a:solidFill>
                <a:srgbClr val="953735"/>
              </a:solidFill>
              <a:latin typeface="Arial" charset="0"/>
            </a:endParaRPr>
          </a:p>
          <a:p>
            <a:pPr marL="342900" indent="-342900" algn="just">
              <a:defRPr/>
            </a:pPr>
            <a:endParaRPr lang="pl-PL" sz="1200" i="1" dirty="0">
              <a:solidFill>
                <a:srgbClr val="953735"/>
              </a:solidFill>
              <a:latin typeface="Arial" charset="0"/>
            </a:endParaRPr>
          </a:p>
          <a:p>
            <a:pPr marL="342900" indent="-342900" algn="just">
              <a:defRPr/>
            </a:pPr>
            <a:endParaRPr lang="pl-PL" sz="1400" b="1" dirty="0">
              <a:latin typeface="Arial" charset="0"/>
            </a:endParaRPr>
          </a:p>
          <a:p>
            <a:pPr marL="342900" indent="-342900" algn="just">
              <a:defRPr/>
            </a:pPr>
            <a:endParaRPr lang="pl-PL" sz="2000" b="1" i="1" dirty="0">
              <a:solidFill>
                <a:srgbClr val="0070C0"/>
              </a:solidFill>
              <a:latin typeface="Arial" charset="0"/>
            </a:endParaRPr>
          </a:p>
          <a:p>
            <a:pPr marL="342900" indent="-342900" algn="just">
              <a:defRPr/>
            </a:pPr>
            <a:endParaRPr lang="pl-PL" altLang="pl-PL" sz="2000" b="1" dirty="0">
              <a:latin typeface="Arial" charset="0"/>
              <a:cs typeface="Arial" charset="0"/>
            </a:endParaRPr>
          </a:p>
        </p:txBody>
      </p:sp>
      <p:grpSp>
        <p:nvGrpSpPr>
          <p:cNvPr id="2" name="Grupa 11"/>
          <p:cNvGrpSpPr>
            <a:grpSpLocks/>
          </p:cNvGrpSpPr>
          <p:nvPr/>
        </p:nvGrpSpPr>
        <p:grpSpPr bwMode="auto">
          <a:xfrm>
            <a:off x="4283968" y="2348880"/>
            <a:ext cx="4716016" cy="504056"/>
            <a:chOff x="0" y="177139"/>
            <a:chExt cx="8064897" cy="718508"/>
          </a:xfrm>
          <a:solidFill>
            <a:srgbClr val="006400">
              <a:alpha val="50000"/>
            </a:srgbClr>
          </a:solidFill>
        </p:grpSpPr>
        <p:sp>
          <p:nvSpPr>
            <p:cNvPr id="49" name="Prostokąt zaokrąglony 48"/>
            <p:cNvSpPr/>
            <p:nvPr/>
          </p:nvSpPr>
          <p:spPr>
            <a:xfrm>
              <a:off x="0" y="177139"/>
              <a:ext cx="8064897" cy="718508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0" name="Prostokąt 49"/>
            <p:cNvSpPr/>
            <p:nvPr/>
          </p:nvSpPr>
          <p:spPr>
            <a:xfrm>
              <a:off x="256028" y="213064"/>
              <a:ext cx="7518123" cy="64665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tIns="91440" bIns="91440" spcCol="1270" anchor="ctr"/>
            <a:lstStyle/>
            <a:p>
              <a:pPr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1200" b="1" dirty="0"/>
                <a:t>WYSOKOŚĆ WSPARCIA:</a:t>
              </a:r>
              <a:endParaRPr lang="pl-PL" sz="1200" dirty="0"/>
            </a:p>
            <a:p>
              <a:pPr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1200" dirty="0"/>
                <a:t>- do 500 tys. zł /miejscowość </a:t>
              </a:r>
            </a:p>
          </p:txBody>
        </p:sp>
      </p:grpSp>
      <p:grpSp>
        <p:nvGrpSpPr>
          <p:cNvPr id="3" name="Grupa 11"/>
          <p:cNvGrpSpPr>
            <a:grpSpLocks/>
          </p:cNvGrpSpPr>
          <p:nvPr/>
        </p:nvGrpSpPr>
        <p:grpSpPr bwMode="auto">
          <a:xfrm>
            <a:off x="4139952" y="4221088"/>
            <a:ext cx="5004048" cy="504056"/>
            <a:chOff x="0" y="177139"/>
            <a:chExt cx="8064897" cy="718508"/>
          </a:xfrm>
          <a:solidFill>
            <a:srgbClr val="006400">
              <a:alpha val="50000"/>
            </a:srgbClr>
          </a:solidFill>
        </p:grpSpPr>
        <p:sp>
          <p:nvSpPr>
            <p:cNvPr id="55" name="Prostokąt zaokrąglony 54"/>
            <p:cNvSpPr/>
            <p:nvPr/>
          </p:nvSpPr>
          <p:spPr>
            <a:xfrm>
              <a:off x="0" y="177139"/>
              <a:ext cx="8064897" cy="718508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6" name="Prostokąt 55"/>
            <p:cNvSpPr/>
            <p:nvPr/>
          </p:nvSpPr>
          <p:spPr>
            <a:xfrm>
              <a:off x="256028" y="213064"/>
              <a:ext cx="7518123" cy="64665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tIns="91440" bIns="91440" spcCol="1270" anchor="ctr"/>
            <a:lstStyle/>
            <a:p>
              <a:pPr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1200" b="1" dirty="0"/>
                <a:t>WYSOKOŚĆ WSPARCIA:</a:t>
              </a:r>
              <a:endParaRPr lang="pl-PL" sz="1200" dirty="0"/>
            </a:p>
            <a:p>
              <a:pPr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1200" dirty="0"/>
                <a:t>- do 500 tys. zł /miejscowość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457200" y="804863"/>
            <a:ext cx="82296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GB" altLang="pl-PL" sz="2400" b="1">
              <a:solidFill>
                <a:srgbClr val="009999"/>
              </a:solidFill>
              <a:latin typeface="Calibri" pitchFamily="34" charset="0"/>
            </a:endParaRPr>
          </a:p>
        </p:txBody>
      </p:sp>
      <p:sp>
        <p:nvSpPr>
          <p:cNvPr id="13315" name="Rectangle 3"/>
          <p:cNvSpPr txBox="1">
            <a:spLocks noChangeArrowheads="1"/>
          </p:cNvSpPr>
          <p:nvPr/>
        </p:nvSpPr>
        <p:spPr bwMode="auto">
          <a:xfrm>
            <a:off x="468313" y="1668463"/>
            <a:ext cx="8229600" cy="504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altLang="pl-PL" sz="2800" b="1">
              <a:latin typeface="Calibri" pitchFamily="34" charset="0"/>
            </a:endParaRPr>
          </a:p>
          <a:p>
            <a:endParaRPr lang="pl-PL" altLang="pl-PL" sz="2800" b="1">
              <a:latin typeface="Calibri" pitchFamily="34" charset="0"/>
            </a:endParaRPr>
          </a:p>
        </p:txBody>
      </p:sp>
      <p:sp>
        <p:nvSpPr>
          <p:cNvPr id="13316" name="Rectangle 2"/>
          <p:cNvSpPr>
            <a:spLocks noChangeArrowheads="1"/>
          </p:cNvSpPr>
          <p:nvPr/>
        </p:nvSpPr>
        <p:spPr bwMode="auto">
          <a:xfrm>
            <a:off x="468313" y="876300"/>
            <a:ext cx="82296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GB" altLang="pl-PL" sz="2400" b="1">
              <a:solidFill>
                <a:srgbClr val="009999"/>
              </a:solidFill>
              <a:latin typeface="Calibri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88925" y="115888"/>
            <a:ext cx="9396413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1" algn="ctr">
              <a:defRPr/>
            </a:pPr>
            <a:r>
              <a:rPr lang="pl-PL" sz="24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pl-PL" sz="2400" b="1" u="sng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Podstawowe usługi i odnowa miejscowości </a:t>
            </a:r>
            <a:br>
              <a:rPr lang="pl-PL" sz="2400" b="1" u="sng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</a:br>
            <a:r>
              <a:rPr lang="pl-PL" sz="2400" b="1" u="sng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na obszarach wiejskich</a:t>
            </a:r>
            <a:endParaRPr lang="en-GB" sz="2800" b="1" dirty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</p:txBody>
      </p:sp>
      <p:sp>
        <p:nvSpPr>
          <p:cNvPr id="13318" name="Rectangle 3"/>
          <p:cNvSpPr>
            <a:spLocks/>
          </p:cNvSpPr>
          <p:nvPr/>
        </p:nvSpPr>
        <p:spPr bwMode="auto">
          <a:xfrm>
            <a:off x="457200" y="221615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/>
            <a:r>
              <a:rPr lang="pl-PL" altLang="pl-PL" sz="2400" b="1"/>
              <a:t>	</a:t>
            </a:r>
            <a:endParaRPr lang="pl-PL" altLang="pl-PL" sz="2400" b="1" u="sng">
              <a:cs typeface="Arial" pitchFamily="34" charset="0"/>
            </a:endParaRPr>
          </a:p>
        </p:txBody>
      </p:sp>
      <p:sp>
        <p:nvSpPr>
          <p:cNvPr id="8" name="Rectangle 3"/>
          <p:cNvSpPr>
            <a:spLocks/>
          </p:cNvSpPr>
          <p:nvPr/>
        </p:nvSpPr>
        <p:spPr bwMode="auto">
          <a:xfrm>
            <a:off x="250825" y="1535113"/>
            <a:ext cx="864235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defRPr/>
            </a:pPr>
            <a:r>
              <a:rPr lang="pl-PL" sz="1400" b="1" i="1" dirty="0">
                <a:solidFill>
                  <a:srgbClr val="0070C0"/>
                </a:solidFill>
                <a:latin typeface="Arial" charset="0"/>
              </a:rPr>
              <a:t>Inwestycje w tworzenie, ulepszanie lub rozwijanie podstawowych usług lokalnych dla ludności wiejskiej, w tym rekreacji i kultury oraz powiązanej infrastruktury</a:t>
            </a:r>
          </a:p>
          <a:p>
            <a:pPr algn="just">
              <a:defRPr/>
            </a:pPr>
            <a:r>
              <a:rPr lang="pl-PL" sz="1400" i="1" u="sng" dirty="0">
                <a:solidFill>
                  <a:schemeClr val="accent2"/>
                </a:solidFill>
                <a:latin typeface="Arial" charset="0"/>
              </a:rPr>
              <a:t> Targowiska lub obiektu budowlanego przeznaczonego na cele promocji lokalnych produktów i usług:</a:t>
            </a:r>
            <a:endParaRPr lang="pl-PL" sz="1400" i="1" dirty="0">
              <a:solidFill>
                <a:srgbClr val="0070C0"/>
              </a:solidFill>
              <a:latin typeface="Arial" charset="0"/>
            </a:endParaRPr>
          </a:p>
          <a:p>
            <a:pPr algn="just">
              <a:defRPr/>
            </a:pPr>
            <a:endParaRPr lang="pl-PL" sz="1400" b="1" i="1" dirty="0">
              <a:solidFill>
                <a:srgbClr val="0070C0"/>
              </a:solidFill>
              <a:latin typeface="Arial" charset="0"/>
            </a:endParaRPr>
          </a:p>
          <a:p>
            <a:pPr algn="just">
              <a:defRPr/>
            </a:pPr>
            <a:endParaRPr lang="pl-PL" sz="1400" i="1" dirty="0">
              <a:solidFill>
                <a:srgbClr val="953735"/>
              </a:solidFill>
              <a:latin typeface="Arial" charset="0"/>
            </a:endParaRPr>
          </a:p>
          <a:p>
            <a:pPr marL="342900" indent="-342900" algn="just">
              <a:defRPr/>
            </a:pPr>
            <a:r>
              <a:rPr lang="pl-PL" sz="1400" b="1" dirty="0">
                <a:latin typeface="Arial" charset="0"/>
              </a:rPr>
              <a:t>Beneficjenci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pl-PL" sz="1400" dirty="0">
                <a:latin typeface="Arial" charset="0"/>
              </a:rPr>
              <a:t>gmina/związek gmin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pl-PL" sz="1400" dirty="0">
                <a:latin typeface="Arial" charset="0"/>
              </a:rPr>
              <a:t>powiat/ związek powiatów</a:t>
            </a:r>
          </a:p>
          <a:p>
            <a:pPr marL="342900" indent="-342900" algn="just">
              <a:defRPr/>
            </a:pPr>
            <a:r>
              <a:rPr lang="pl-PL" sz="1400" dirty="0">
                <a:latin typeface="Arial" charset="0"/>
              </a:rPr>
              <a:t>	</a:t>
            </a:r>
          </a:p>
          <a:p>
            <a:pPr marL="342900" indent="-342900" algn="just">
              <a:defRPr/>
            </a:pPr>
            <a:endParaRPr lang="pl-PL" sz="1400" dirty="0">
              <a:latin typeface="Arial" charset="0"/>
            </a:endParaRPr>
          </a:p>
          <a:p>
            <a:pPr marL="342900" indent="-342900" algn="just">
              <a:defRPr/>
            </a:pPr>
            <a:endParaRPr lang="pl-PL" sz="1400" dirty="0">
              <a:latin typeface="Arial" charset="0"/>
            </a:endParaRPr>
          </a:p>
          <a:p>
            <a:pPr marL="342900" indent="-342900" algn="just">
              <a:defRPr/>
            </a:pPr>
            <a:r>
              <a:rPr lang="pl-PL" sz="1400" b="1" dirty="0">
                <a:latin typeface="Arial" charset="0"/>
              </a:rPr>
              <a:t>Kryteria wyboru (preferencje)</a:t>
            </a:r>
          </a:p>
          <a:p>
            <a:pPr marL="342900" indent="-342900" algn="just">
              <a:buFont typeface="Arial" charset="0"/>
              <a:buChar char="•"/>
              <a:defRPr/>
            </a:pPr>
            <a:r>
              <a:rPr lang="pl-PL" sz="1400" dirty="0">
                <a:latin typeface="Arial" charset="0"/>
              </a:rPr>
              <a:t>preferencje dla operacji umożliwiających dostęp do punktów sprzedaży większej liczbie rolników</a:t>
            </a:r>
          </a:p>
          <a:p>
            <a:pPr marL="342900" indent="-342900" algn="just">
              <a:buFont typeface="Arial" charset="0"/>
              <a:buChar char="•"/>
              <a:defRPr/>
            </a:pPr>
            <a:endParaRPr lang="pl-PL" i="1" dirty="0">
              <a:solidFill>
                <a:srgbClr val="C00000"/>
              </a:solidFill>
              <a:latin typeface="Arial" charset="0"/>
            </a:endParaRPr>
          </a:p>
          <a:p>
            <a:pPr marL="800100" lvl="1" indent="-342900" algn="just">
              <a:defRPr/>
            </a:pPr>
            <a:endParaRPr lang="pl-PL" i="1" dirty="0">
              <a:solidFill>
                <a:srgbClr val="C00000"/>
              </a:solidFill>
              <a:latin typeface="Arial" charset="0"/>
            </a:endParaRPr>
          </a:p>
          <a:p>
            <a:pPr marL="0" lvl="1" algn="just">
              <a:defRPr/>
            </a:pPr>
            <a:endParaRPr lang="pl-PL" i="1" dirty="0">
              <a:solidFill>
                <a:srgbClr val="C00000"/>
              </a:solidFill>
              <a:latin typeface="Arial" charset="0"/>
            </a:endParaRPr>
          </a:p>
          <a:p>
            <a:pPr marL="342900" indent="-342900" algn="just">
              <a:buFont typeface="Arial" pitchFamily="34" charset="0"/>
              <a:buChar char="•"/>
              <a:defRPr/>
            </a:pPr>
            <a:endParaRPr lang="pl-PL" sz="2000" b="1" i="1" dirty="0">
              <a:solidFill>
                <a:srgbClr val="0070C0"/>
              </a:solidFill>
              <a:latin typeface="Arial" charset="0"/>
            </a:endParaRPr>
          </a:p>
          <a:p>
            <a:pPr marL="342900" indent="-342900" algn="just">
              <a:buFont typeface="Arial" pitchFamily="34" charset="0"/>
              <a:buChar char="•"/>
              <a:defRPr/>
            </a:pPr>
            <a:endParaRPr lang="pl-PL" sz="2000" b="1" i="1" dirty="0">
              <a:solidFill>
                <a:srgbClr val="0070C0"/>
              </a:solidFill>
              <a:latin typeface="Arial" charset="0"/>
            </a:endParaRPr>
          </a:p>
          <a:p>
            <a:pPr marL="342900" indent="-342900" algn="just">
              <a:defRPr/>
            </a:pPr>
            <a:endParaRPr lang="pl-PL" altLang="pl-PL" sz="2000" b="1" dirty="0">
              <a:latin typeface="Arial" charset="0"/>
              <a:cs typeface="Arial" charset="0"/>
            </a:endParaRPr>
          </a:p>
        </p:txBody>
      </p:sp>
      <p:grpSp>
        <p:nvGrpSpPr>
          <p:cNvPr id="2" name="Grupa 11"/>
          <p:cNvGrpSpPr>
            <a:grpSpLocks/>
          </p:cNvGrpSpPr>
          <p:nvPr/>
        </p:nvGrpSpPr>
        <p:grpSpPr bwMode="auto">
          <a:xfrm>
            <a:off x="4139952" y="2748061"/>
            <a:ext cx="4752528" cy="864096"/>
            <a:chOff x="0" y="177139"/>
            <a:chExt cx="8064897" cy="718508"/>
          </a:xfrm>
          <a:solidFill>
            <a:srgbClr val="006400">
              <a:alpha val="50000"/>
            </a:srgbClr>
          </a:solidFill>
        </p:grpSpPr>
        <p:sp>
          <p:nvSpPr>
            <p:cNvPr id="10" name="Prostokąt zaokrąglony 9"/>
            <p:cNvSpPr/>
            <p:nvPr/>
          </p:nvSpPr>
          <p:spPr>
            <a:xfrm>
              <a:off x="0" y="177139"/>
              <a:ext cx="8064897" cy="718508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Prostokąt 10"/>
            <p:cNvSpPr/>
            <p:nvPr/>
          </p:nvSpPr>
          <p:spPr>
            <a:xfrm>
              <a:off x="256028" y="213064"/>
              <a:ext cx="7518123" cy="64665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tIns="91440" bIns="91440" spcCol="1270" anchor="ctr"/>
            <a:lstStyle/>
            <a:p>
              <a:pPr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1200" b="1" dirty="0"/>
                <a:t>WYSOKOŚĆ WSPARCIA:</a:t>
              </a:r>
              <a:endParaRPr lang="pl-PL" sz="1200" dirty="0"/>
            </a:p>
            <a:p>
              <a:pPr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1200" dirty="0"/>
                <a:t>- do 1 mln zł. zł /beneficjenta/okres realizacji PROW 2014-2020</a:t>
              </a:r>
            </a:p>
          </p:txBody>
        </p:sp>
      </p:grpSp>
      <p:grpSp>
        <p:nvGrpSpPr>
          <p:cNvPr id="3" name="Grupa 11"/>
          <p:cNvGrpSpPr>
            <a:grpSpLocks/>
          </p:cNvGrpSpPr>
          <p:nvPr/>
        </p:nvGrpSpPr>
        <p:grpSpPr bwMode="auto">
          <a:xfrm>
            <a:off x="4427984" y="4941168"/>
            <a:ext cx="4608512" cy="1008113"/>
            <a:chOff x="0" y="177139"/>
            <a:chExt cx="8064896" cy="718508"/>
          </a:xfrm>
          <a:solidFill>
            <a:srgbClr val="006400"/>
          </a:solidFill>
        </p:grpSpPr>
        <p:sp>
          <p:nvSpPr>
            <p:cNvPr id="13" name="Prostokąt zaokrąglony 12"/>
            <p:cNvSpPr/>
            <p:nvPr/>
          </p:nvSpPr>
          <p:spPr>
            <a:xfrm>
              <a:off x="0" y="177139"/>
              <a:ext cx="8064896" cy="718508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Prostokąt 13"/>
            <p:cNvSpPr/>
            <p:nvPr/>
          </p:nvSpPr>
          <p:spPr>
            <a:xfrm>
              <a:off x="369424" y="212033"/>
              <a:ext cx="7388487" cy="64871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tIns="91440" bIns="91440" spcCol="1270" anchor="ctr"/>
            <a:lstStyle/>
            <a:p>
              <a:pPr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1600" dirty="0"/>
                <a:t>BUDŻET </a:t>
              </a:r>
              <a:r>
                <a:rPr lang="pl-PL" sz="1600" b="1" dirty="0"/>
                <a:t>100 000 </a:t>
              </a:r>
              <a:r>
                <a:rPr lang="pl-PL" sz="1600" b="1" dirty="0" err="1"/>
                <a:t>000</a:t>
              </a:r>
              <a:r>
                <a:rPr lang="pl-PL" sz="1600" b="1" dirty="0"/>
                <a:t> euro</a:t>
              </a:r>
            </a:p>
            <a:p>
              <a:pPr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1600" dirty="0"/>
                <a:t>Planowana liczba beneficjentów:  </a:t>
              </a:r>
              <a:r>
                <a:rPr lang="pl-PL" sz="1600" b="1" dirty="0"/>
                <a:t>270</a:t>
              </a:r>
            </a:p>
            <a:p>
              <a:pPr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1600" dirty="0"/>
                <a:t>Kwalifikowalność kosztów: </a:t>
              </a:r>
              <a:r>
                <a:rPr lang="pl-PL" sz="1600" b="1" dirty="0"/>
                <a:t>do 63,63 %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457200" y="804863"/>
            <a:ext cx="82296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GB" altLang="pl-PL" sz="2400" b="1">
              <a:solidFill>
                <a:srgbClr val="009999"/>
              </a:solidFill>
              <a:latin typeface="Calibri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-163513" y="261938"/>
            <a:ext cx="9398001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1" algn="ctr">
              <a:defRPr/>
            </a:pPr>
            <a:r>
              <a:rPr lang="pl-PL" sz="3200" b="1" u="sng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LEADER</a:t>
            </a:r>
            <a:r>
              <a:rPr lang="pl-PL" sz="20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– </a:t>
            </a:r>
            <a:r>
              <a:rPr lang="pl-PL" sz="2400" dirty="0">
                <a:latin typeface="Arial" charset="0"/>
              </a:rPr>
              <a:t>wsparcie rozwoju lokalnego </a:t>
            </a:r>
            <a:endParaRPr lang="en-GB" sz="2400" b="1" dirty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287338" y="2060575"/>
            <a:ext cx="8496300" cy="35353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  <a:defRPr/>
            </a:pPr>
            <a:r>
              <a:rPr lang="pl-PL" dirty="0">
                <a:latin typeface="Calibri"/>
                <a:ea typeface="Calibri"/>
                <a:cs typeface="Tahoma"/>
              </a:rPr>
              <a:t>LEADER to rozwój lokalny kierowany przez społeczność (RLKS), wspierany ze środków EFRROW, który realizowany może być na obszarze całego kraju, z wyłączeniem obszaru miast o liczbie mieszkańców większej niż 20 000.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  <a:defRPr/>
            </a:pPr>
            <a:endParaRPr lang="pl-PL" dirty="0">
              <a:latin typeface="Calibri"/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Symbol"/>
              <a:buChar char=""/>
              <a:defRPr/>
            </a:pPr>
            <a:r>
              <a:rPr lang="pl-PL" dirty="0">
                <a:latin typeface="Calibri"/>
                <a:ea typeface="Calibri"/>
                <a:cs typeface="Tahoma"/>
              </a:rPr>
              <a:t>Jedna LSR będzie realizowana na obszarze zamieszkanym przez 30 000 do 150 000 mieszkańców oraz obejmować będzie obszar przynajmniej 2 gmin, których obszary stanowią (bądź zawierają) obszary wiejskie.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defRPr/>
            </a:pPr>
            <a:endParaRPr lang="pl-PL" dirty="0">
              <a:latin typeface="Calibri"/>
              <a:ea typeface="Calibri"/>
              <a:cs typeface="Tahoma"/>
            </a:endParaRP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Symbol"/>
              <a:buChar char=""/>
              <a:defRPr/>
            </a:pPr>
            <a:r>
              <a:rPr lang="pl-PL" dirty="0">
                <a:latin typeface="Calibri"/>
                <a:ea typeface="Calibri"/>
                <a:cs typeface="Tahoma"/>
              </a:rPr>
              <a:t>Preferowane będą LGD grupujące więcej gmin, ponieważ istnieje większa transparentność działań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457200" y="804863"/>
            <a:ext cx="82296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GB" altLang="pl-PL" sz="2400" b="1">
              <a:solidFill>
                <a:srgbClr val="009999"/>
              </a:solidFill>
              <a:latin typeface="Calibri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-163513" y="261938"/>
            <a:ext cx="9398001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1" algn="ctr">
              <a:defRPr/>
            </a:pPr>
            <a:r>
              <a:rPr lang="pl-PL" sz="3200" b="1" u="sng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LEADER</a:t>
            </a:r>
            <a:r>
              <a:rPr lang="pl-PL" sz="20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– </a:t>
            </a:r>
            <a:r>
              <a:rPr lang="pl-PL" sz="2400" dirty="0">
                <a:latin typeface="Arial" charset="0"/>
              </a:rPr>
              <a:t>wsparcie rozwoju lokalnego </a:t>
            </a:r>
            <a:endParaRPr lang="en-GB" sz="2400" b="1" dirty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</p:txBody>
      </p:sp>
      <p:sp>
        <p:nvSpPr>
          <p:cNvPr id="15364" name="Prostokąt 1"/>
          <p:cNvSpPr>
            <a:spLocks noChangeArrowheads="1"/>
          </p:cNvSpPr>
          <p:nvPr/>
        </p:nvSpPr>
        <p:spPr bwMode="auto">
          <a:xfrm>
            <a:off x="611188" y="1308100"/>
            <a:ext cx="8229600" cy="550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lnSpc>
                <a:spcPct val="115000"/>
              </a:lnSpc>
              <a:buFont typeface="Calibri" pitchFamily="34" charset="0"/>
              <a:buAutoNum type="arabicParenR"/>
            </a:pPr>
            <a:r>
              <a:rPr lang="pl-PL" altLang="pl-PL">
                <a:latin typeface="Calibri" pitchFamily="34" charset="0"/>
                <a:ea typeface="Calibri" pitchFamily="34" charset="0"/>
                <a:cs typeface="Tahoma" pitchFamily="34" charset="0"/>
              </a:rPr>
              <a:t>wzmocnienie kapitału społecznego, w tym z wykorzystaniem rozwiązań innowacyjnych i wspieranie partycypacji społeczności lokalnej w realizacji LSR;</a:t>
            </a:r>
            <a:endParaRPr lang="pl-PL" altLang="pl-PL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indent="-342900" algn="just">
              <a:lnSpc>
                <a:spcPct val="115000"/>
              </a:lnSpc>
              <a:buFont typeface="Calibri" pitchFamily="34" charset="0"/>
              <a:buAutoNum type="arabicParenR"/>
            </a:pPr>
            <a:r>
              <a:rPr lang="pl-PL" altLang="pl-PL">
                <a:latin typeface="Calibri" pitchFamily="34" charset="0"/>
                <a:ea typeface="Calibri" pitchFamily="34" charset="0"/>
                <a:cs typeface="Tahoma" pitchFamily="34" charset="0"/>
              </a:rPr>
              <a:t>rozwój przedsiębiorczości, z wyłączeniem świadczenia usług rolniczych;</a:t>
            </a:r>
            <a:endParaRPr lang="pl-PL" altLang="pl-PL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indent="-342900" algn="just">
              <a:lnSpc>
                <a:spcPct val="115000"/>
              </a:lnSpc>
              <a:buFont typeface="Calibri" pitchFamily="34" charset="0"/>
              <a:buAutoNum type="arabicParenR"/>
            </a:pPr>
            <a:r>
              <a:rPr lang="pl-PL" altLang="pl-PL">
                <a:latin typeface="Calibri" pitchFamily="34" charset="0"/>
                <a:ea typeface="Calibri" pitchFamily="34" charset="0"/>
                <a:cs typeface="Tahoma" pitchFamily="34" charset="0"/>
              </a:rPr>
              <a:t>dywersyfikację źródeł dochodu, w tym tworzenie i rozwój inkubatorów przetwórstwa lokalnego tj. infrastruktury służącej przetwarzaniu produktów rolnych w celu udostępniania jej lokalnym producentom, z wyłączeniem świadczenia usług rolniczych;</a:t>
            </a:r>
            <a:endParaRPr lang="pl-PL" altLang="pl-PL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indent="-342900" algn="just">
              <a:lnSpc>
                <a:spcPct val="115000"/>
              </a:lnSpc>
              <a:buFont typeface="Calibri" pitchFamily="34" charset="0"/>
              <a:buAutoNum type="arabicParenR"/>
            </a:pPr>
            <a:r>
              <a:rPr lang="pl-PL" altLang="pl-PL">
                <a:latin typeface="Calibri" pitchFamily="34" charset="0"/>
                <a:ea typeface="Calibri" pitchFamily="34" charset="0"/>
                <a:cs typeface="Tahoma" pitchFamily="34" charset="0"/>
              </a:rPr>
              <a:t>podnoszenie kompetencji osób z obszaru LSR w powiązaniu z rozwojem przedsiębiorczości lub dywersyfikacją źródeł dochodów lub podejmowaniem zatrudnienia w szczególności rolników i osób długotrwale pozostających bez pracy;</a:t>
            </a:r>
            <a:endParaRPr lang="pl-PL" altLang="pl-PL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indent="-342900" algn="just">
              <a:lnSpc>
                <a:spcPct val="115000"/>
              </a:lnSpc>
              <a:buFont typeface="Calibri" pitchFamily="34" charset="0"/>
              <a:buAutoNum type="arabicParenR"/>
            </a:pPr>
            <a:r>
              <a:rPr lang="pl-PL" altLang="pl-PL">
                <a:latin typeface="Calibri" pitchFamily="34" charset="0"/>
                <a:ea typeface="Calibri" pitchFamily="34" charset="0"/>
                <a:cs typeface="Tahoma" pitchFamily="34" charset="0"/>
              </a:rPr>
              <a:t>rozwój produktów lokalnych;</a:t>
            </a:r>
            <a:endParaRPr lang="pl-PL" altLang="pl-PL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indent="-342900" algn="just">
              <a:lnSpc>
                <a:spcPct val="115000"/>
              </a:lnSpc>
              <a:buFont typeface="Calibri" pitchFamily="34" charset="0"/>
              <a:buAutoNum type="arabicParenR"/>
            </a:pPr>
            <a:r>
              <a:rPr lang="pl-PL" altLang="pl-PL">
                <a:latin typeface="Calibri" pitchFamily="34" charset="0"/>
                <a:ea typeface="Calibri" pitchFamily="34" charset="0"/>
                <a:cs typeface="Tahoma" pitchFamily="34" charset="0"/>
              </a:rPr>
              <a:t>rozwój rynków zbytu, z wyłączeniem targowisk;</a:t>
            </a:r>
            <a:endParaRPr lang="pl-PL" altLang="pl-PL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indent="-342900" algn="just">
              <a:lnSpc>
                <a:spcPct val="115000"/>
              </a:lnSpc>
              <a:buFont typeface="Calibri" pitchFamily="34" charset="0"/>
              <a:buAutoNum type="arabicParenR"/>
            </a:pPr>
            <a:r>
              <a:rPr lang="pl-PL" altLang="pl-PL">
                <a:latin typeface="Calibri" pitchFamily="34" charset="0"/>
                <a:ea typeface="Calibri" pitchFamily="34" charset="0"/>
                <a:cs typeface="Tahoma" pitchFamily="34" charset="0"/>
              </a:rPr>
              <a:t>zachowanie dziedzictwa lokalnego;</a:t>
            </a:r>
            <a:endParaRPr lang="pl-PL" altLang="pl-PL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indent="-342900" algn="just">
              <a:lnSpc>
                <a:spcPct val="115000"/>
              </a:lnSpc>
              <a:buFont typeface="Calibri" pitchFamily="34" charset="0"/>
              <a:buAutoNum type="arabicParenR"/>
            </a:pPr>
            <a:r>
              <a:rPr lang="pl-PL" altLang="pl-PL">
                <a:latin typeface="Calibri" pitchFamily="34" charset="0"/>
                <a:ea typeface="Calibri" pitchFamily="34" charset="0"/>
                <a:cs typeface="Tahoma" pitchFamily="34" charset="0"/>
              </a:rPr>
              <a:t>rozwój ogólnodostępnej i niekomercyjnej infrastruktury:</a:t>
            </a:r>
            <a:endParaRPr lang="pl-PL" altLang="pl-PL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800100" lvl="1" indent="-342900" algn="just">
              <a:lnSpc>
                <a:spcPct val="115000"/>
              </a:lnSpc>
              <a:buFont typeface="Calibri" pitchFamily="34" charset="0"/>
              <a:buAutoNum type="alphaLcParenR"/>
            </a:pPr>
            <a:r>
              <a:rPr lang="pl-PL" altLang="pl-PL">
                <a:latin typeface="Calibri" pitchFamily="34" charset="0"/>
                <a:ea typeface="Calibri" pitchFamily="34" charset="0"/>
                <a:cs typeface="Tahoma" pitchFamily="34" charset="0"/>
              </a:rPr>
              <a:t>turystycznej, rekreacyjnej lub kulturalnej,</a:t>
            </a:r>
            <a:endParaRPr lang="pl-PL" altLang="pl-PL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800100" lvl="1" indent="-342900" algn="just">
              <a:lnSpc>
                <a:spcPct val="115000"/>
              </a:lnSpc>
              <a:spcAft>
                <a:spcPts val="1000"/>
              </a:spcAft>
              <a:buFont typeface="Calibri" pitchFamily="34" charset="0"/>
              <a:buAutoNum type="alphaLcParenR"/>
            </a:pPr>
            <a:r>
              <a:rPr lang="pl-PL" altLang="pl-PL">
                <a:latin typeface="Calibri" pitchFamily="34" charset="0"/>
                <a:ea typeface="Calibri" pitchFamily="34" charset="0"/>
                <a:cs typeface="Tahoma" pitchFamily="34" charset="0"/>
              </a:rPr>
              <a:t>technicznej w tym z zakresu gospodarki wodno-ściekowej oraz budowy lub modernizacji dróg lokalnych.</a:t>
            </a:r>
            <a:endParaRPr lang="pl-PL" altLang="pl-PL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457200" y="804863"/>
            <a:ext cx="82296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GB" altLang="pl-PL" sz="2400" b="1">
              <a:solidFill>
                <a:srgbClr val="009999"/>
              </a:solidFill>
              <a:latin typeface="Calibri" pitchFamily="34" charset="0"/>
            </a:endParaRPr>
          </a:p>
        </p:txBody>
      </p:sp>
      <p:sp>
        <p:nvSpPr>
          <p:cNvPr id="16387" name="Rectangle 3"/>
          <p:cNvSpPr txBox="1">
            <a:spLocks noChangeArrowheads="1"/>
          </p:cNvSpPr>
          <p:nvPr/>
        </p:nvSpPr>
        <p:spPr bwMode="auto">
          <a:xfrm>
            <a:off x="468313" y="1668463"/>
            <a:ext cx="8229600" cy="504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altLang="pl-PL" sz="2800" b="1">
              <a:latin typeface="Calibri" pitchFamily="34" charset="0"/>
            </a:endParaRPr>
          </a:p>
          <a:p>
            <a:endParaRPr lang="pl-PL" altLang="pl-PL" sz="2800" b="1">
              <a:latin typeface="Calibri" pitchFamily="34" charset="0"/>
            </a:endParaRPr>
          </a:p>
        </p:txBody>
      </p:sp>
      <p:sp>
        <p:nvSpPr>
          <p:cNvPr id="16388" name="Rectangle 2"/>
          <p:cNvSpPr>
            <a:spLocks noChangeArrowheads="1"/>
          </p:cNvSpPr>
          <p:nvPr/>
        </p:nvSpPr>
        <p:spPr bwMode="auto">
          <a:xfrm>
            <a:off x="468313" y="876300"/>
            <a:ext cx="82296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GB" altLang="pl-PL" sz="2400" b="1">
              <a:solidFill>
                <a:srgbClr val="009999"/>
              </a:solidFill>
              <a:latin typeface="Calibri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-163513" y="115888"/>
            <a:ext cx="9398001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1" algn="ctr">
              <a:defRPr/>
            </a:pPr>
            <a:r>
              <a:rPr lang="pl-PL" sz="3200" b="1" u="sng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LEADER</a:t>
            </a:r>
            <a:endParaRPr lang="en-GB" sz="3600" b="1" dirty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</p:txBody>
      </p:sp>
      <p:sp>
        <p:nvSpPr>
          <p:cNvPr id="16390" name="Rectangle 3"/>
          <p:cNvSpPr>
            <a:spLocks/>
          </p:cNvSpPr>
          <p:nvPr/>
        </p:nvSpPr>
        <p:spPr bwMode="auto">
          <a:xfrm>
            <a:off x="457200" y="221615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/>
            <a:r>
              <a:rPr lang="pl-PL" altLang="pl-PL" sz="2400" b="1"/>
              <a:t>	</a:t>
            </a:r>
            <a:endParaRPr lang="pl-PL" altLang="pl-PL" sz="2400" b="1" u="sng">
              <a:cs typeface="Arial" pitchFamily="34" charset="0"/>
            </a:endParaRPr>
          </a:p>
        </p:txBody>
      </p:sp>
      <p:sp>
        <p:nvSpPr>
          <p:cNvPr id="8" name="Rectangle 3"/>
          <p:cNvSpPr>
            <a:spLocks/>
          </p:cNvSpPr>
          <p:nvPr/>
        </p:nvSpPr>
        <p:spPr bwMode="auto">
          <a:xfrm>
            <a:off x="250825" y="1535113"/>
            <a:ext cx="864235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algn="just">
              <a:defRPr/>
            </a:pPr>
            <a:r>
              <a:rPr lang="pl-PL" sz="1500" b="1" i="1" dirty="0">
                <a:solidFill>
                  <a:srgbClr val="0070C0"/>
                </a:solidFill>
                <a:latin typeface="Arial" charset="0"/>
              </a:rPr>
              <a:t>(I) WSPARCIE PRZYGOTOWAWCZE</a:t>
            </a:r>
          </a:p>
          <a:p>
            <a:pPr marL="342900" indent="-342900" algn="just">
              <a:defRPr/>
            </a:pPr>
            <a:endParaRPr lang="pl-PL" sz="1600" b="1" dirty="0">
              <a:latin typeface="Arial" charset="0"/>
            </a:endParaRPr>
          </a:p>
          <a:p>
            <a:pPr marL="342900" indent="-342900" algn="just">
              <a:defRPr/>
            </a:pPr>
            <a:r>
              <a:rPr lang="pl-PL" sz="1600" dirty="0">
                <a:latin typeface="Arial" charset="0"/>
              </a:rPr>
              <a:t>Pomoc ma formę ryczałtowej płatności (premii)</a:t>
            </a:r>
          </a:p>
          <a:p>
            <a:pPr marL="342900" indent="-342900" algn="just">
              <a:defRPr/>
            </a:pPr>
            <a:endParaRPr lang="pl-PL" sz="1600" b="1" dirty="0">
              <a:latin typeface="Arial" charset="0"/>
            </a:endParaRPr>
          </a:p>
          <a:p>
            <a:pPr marL="342900" indent="-342900" algn="just">
              <a:defRPr/>
            </a:pPr>
            <a:r>
              <a:rPr lang="pl-PL" sz="1400" b="1" dirty="0">
                <a:latin typeface="Arial" charset="0"/>
              </a:rPr>
              <a:t>Beneficjenci</a:t>
            </a:r>
            <a:r>
              <a:rPr lang="pl-PL" sz="1600" b="1" dirty="0">
                <a:latin typeface="Arial" charset="0"/>
              </a:rPr>
              <a:t> </a:t>
            </a:r>
            <a:endParaRPr lang="pl-PL" sz="1600" i="1" dirty="0">
              <a:solidFill>
                <a:srgbClr val="0070C0"/>
              </a:solidFill>
              <a:latin typeface="Arial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pl-PL" sz="1400" dirty="0">
                <a:latin typeface="Arial" charset="0"/>
              </a:rPr>
              <a:t> stowarzyszenie, fundacja lub związek stowarzyszeń, z wyłączeniem stowarzyszeń jednostek samorządu terytorialnego</a:t>
            </a:r>
          </a:p>
          <a:p>
            <a:pPr>
              <a:buFont typeface="Arial" pitchFamily="34" charset="0"/>
              <a:buChar char="•"/>
              <a:defRPr/>
            </a:pPr>
            <a:endParaRPr lang="pl-PL" sz="1400" dirty="0">
              <a:latin typeface="Arial" charset="0"/>
            </a:endParaRPr>
          </a:p>
          <a:p>
            <a:pPr>
              <a:defRPr/>
            </a:pPr>
            <a:r>
              <a:rPr lang="pl-PL" sz="1400" b="1" dirty="0">
                <a:latin typeface="Arial" charset="0"/>
              </a:rPr>
              <a:t>Kryteria wyboru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pl-PL" sz="1400" dirty="0">
                <a:latin typeface="Arial" charset="0"/>
              </a:rPr>
              <a:t> doświadczenie wnioskodawcy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pl-PL" sz="1400" dirty="0">
                <a:latin typeface="Arial" charset="0"/>
              </a:rPr>
              <a:t> jakość przedłożonej koncepcji rozwoju lokalnego</a:t>
            </a:r>
          </a:p>
          <a:p>
            <a:pPr>
              <a:buFont typeface="Arial" pitchFamily="34" charset="0"/>
              <a:buChar char="•"/>
              <a:defRPr/>
            </a:pPr>
            <a:endParaRPr lang="pl-PL" sz="1400" dirty="0">
              <a:latin typeface="Arial" charset="0"/>
            </a:endParaRPr>
          </a:p>
          <a:p>
            <a:pPr marL="457200" indent="-457200" algn="just">
              <a:defRPr/>
            </a:pPr>
            <a:r>
              <a:rPr lang="pl-PL" sz="1600" b="1" dirty="0">
                <a:latin typeface="Arial" charset="0"/>
              </a:rPr>
              <a:t>Koszty kwalifikowalne:</a:t>
            </a:r>
            <a:endParaRPr lang="pl-PL" sz="1500" b="1" i="1" dirty="0">
              <a:solidFill>
                <a:srgbClr val="0070C0"/>
              </a:solidFill>
              <a:latin typeface="Arial" charset="0"/>
            </a:endParaRPr>
          </a:p>
          <a:p>
            <a:pPr>
              <a:defRPr/>
            </a:pPr>
            <a:r>
              <a:rPr lang="pl-PL" sz="1200" dirty="0">
                <a:latin typeface="Arial" charset="0"/>
              </a:rPr>
              <a:t>- administracyjne, w tym osobowe; </a:t>
            </a:r>
          </a:p>
          <a:p>
            <a:pPr>
              <a:defRPr/>
            </a:pPr>
            <a:r>
              <a:rPr lang="pl-PL" sz="1200" dirty="0">
                <a:latin typeface="Arial" charset="0"/>
              </a:rPr>
              <a:t>- działań szkoleniowych przygotowujących lokalnych partnerów do opracowania i wdrażania LSR; </a:t>
            </a:r>
          </a:p>
          <a:p>
            <a:pPr>
              <a:defRPr/>
            </a:pPr>
            <a:r>
              <a:rPr lang="pl-PL" sz="1200" dirty="0">
                <a:latin typeface="Arial" charset="0"/>
              </a:rPr>
              <a:t>- związane z opracowaniem LSR, w tym koszty badań, analiz, opracowań i prowadzenia konsultacji ze społecznościami lokalnymi wspierających przygotowanie LSR oraz koszty doradztwa;</a:t>
            </a:r>
          </a:p>
          <a:p>
            <a:pPr>
              <a:defRPr/>
            </a:pPr>
            <a:r>
              <a:rPr lang="pl-PL" sz="1200" dirty="0">
                <a:latin typeface="Arial" charset="0"/>
              </a:rPr>
              <a:t>- nawiązywania i pogłębiania współpracy z innymi obszarami wiejskimi, w tym czynności przygotowawcze w stosunku do projektów współpracy. </a:t>
            </a:r>
          </a:p>
          <a:p>
            <a:pPr marL="342900" indent="-342900" algn="just">
              <a:defRPr/>
            </a:pPr>
            <a:endParaRPr lang="pl-PL" sz="1600" dirty="0">
              <a:latin typeface="Arial" charset="0"/>
            </a:endParaRPr>
          </a:p>
          <a:p>
            <a:pPr marL="342900" indent="-342900" algn="just">
              <a:buFont typeface="Arial" charset="0"/>
              <a:buChar char="•"/>
              <a:defRPr/>
            </a:pPr>
            <a:endParaRPr lang="pl-PL" altLang="pl-PL" sz="2000" b="1" dirty="0">
              <a:latin typeface="Arial" charset="0"/>
              <a:cs typeface="Arial" charset="0"/>
            </a:endParaRPr>
          </a:p>
        </p:txBody>
      </p:sp>
      <p:grpSp>
        <p:nvGrpSpPr>
          <p:cNvPr id="2" name="Grupa 11"/>
          <p:cNvGrpSpPr>
            <a:grpSpLocks/>
          </p:cNvGrpSpPr>
          <p:nvPr/>
        </p:nvGrpSpPr>
        <p:grpSpPr bwMode="auto">
          <a:xfrm>
            <a:off x="4572000" y="3573016"/>
            <a:ext cx="4429000" cy="1047254"/>
            <a:chOff x="0" y="177139"/>
            <a:chExt cx="8064896" cy="718508"/>
          </a:xfrm>
          <a:solidFill>
            <a:srgbClr val="006400"/>
          </a:solidFill>
        </p:grpSpPr>
        <p:sp>
          <p:nvSpPr>
            <p:cNvPr id="10" name="Prostokąt zaokrąglony 9"/>
            <p:cNvSpPr/>
            <p:nvPr/>
          </p:nvSpPr>
          <p:spPr>
            <a:xfrm>
              <a:off x="0" y="177139"/>
              <a:ext cx="8064896" cy="718508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Prostokąt 10"/>
            <p:cNvSpPr/>
            <p:nvPr/>
          </p:nvSpPr>
          <p:spPr>
            <a:xfrm>
              <a:off x="369425" y="212033"/>
              <a:ext cx="7388486" cy="64871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tIns="91440" bIns="91440" spcCol="1270" anchor="ctr"/>
            <a:lstStyle/>
            <a:p>
              <a:pPr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1600" dirty="0"/>
                <a:t>BUDŻET DZIAŁANIA LEADER </a:t>
              </a:r>
              <a:r>
                <a:rPr lang="pl-PL" sz="1600" b="1" dirty="0"/>
                <a:t>734 545 695 euro</a:t>
              </a:r>
            </a:p>
            <a:p>
              <a:pPr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1600" dirty="0"/>
                <a:t>Planowana liczba LGD:  </a:t>
              </a:r>
              <a:r>
                <a:rPr lang="pl-PL" sz="1600" b="1" dirty="0"/>
                <a:t>300</a:t>
              </a:r>
            </a:p>
            <a:p>
              <a:pPr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1600" b="1" dirty="0"/>
                <a:t>Min. 2 gminy, obszar 30-150 </a:t>
              </a:r>
              <a:r>
                <a:rPr lang="pl-PL" sz="1600" b="1" dirty="0" err="1"/>
                <a:t>tys</a:t>
              </a:r>
              <a:r>
                <a:rPr lang="pl-PL" sz="1600" b="1" dirty="0"/>
                <a:t> mieszkańców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457200" y="836613"/>
            <a:ext cx="82296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GB" altLang="pl-PL" sz="2400" b="1">
              <a:solidFill>
                <a:srgbClr val="009999"/>
              </a:solidFill>
              <a:latin typeface="Calibri" pitchFamily="34" charset="0"/>
            </a:endParaRPr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468313" y="1700213"/>
            <a:ext cx="8229600" cy="504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altLang="pl-PL" sz="2800" b="1">
              <a:latin typeface="Calibri" pitchFamily="34" charset="0"/>
            </a:endParaRPr>
          </a:p>
          <a:p>
            <a:endParaRPr lang="pl-PL" altLang="pl-PL" sz="2800" b="1">
              <a:latin typeface="Calibri" pitchFamily="34" charset="0"/>
            </a:endParaRPr>
          </a:p>
        </p:txBody>
      </p:sp>
      <p:sp>
        <p:nvSpPr>
          <p:cNvPr id="17412" name="Rectangle 2"/>
          <p:cNvSpPr>
            <a:spLocks noChangeArrowheads="1"/>
          </p:cNvSpPr>
          <p:nvPr/>
        </p:nvSpPr>
        <p:spPr bwMode="auto">
          <a:xfrm>
            <a:off x="468313" y="908050"/>
            <a:ext cx="82296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GB" altLang="pl-PL" sz="2400" b="1">
              <a:solidFill>
                <a:srgbClr val="009999"/>
              </a:solidFill>
              <a:latin typeface="Calibri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-252413" y="115888"/>
            <a:ext cx="9396413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1" algn="ctr">
              <a:defRPr/>
            </a:pPr>
            <a:r>
              <a:rPr lang="pl-PL" sz="3200" b="1" u="sng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LEADER</a:t>
            </a:r>
            <a:endParaRPr lang="en-GB" sz="3600" b="1" dirty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</p:txBody>
      </p:sp>
      <p:sp>
        <p:nvSpPr>
          <p:cNvPr id="7" name="Rectangle 3"/>
          <p:cNvSpPr>
            <a:spLocks/>
          </p:cNvSpPr>
          <p:nvPr/>
        </p:nvSpPr>
        <p:spPr bwMode="auto">
          <a:xfrm>
            <a:off x="0" y="1268413"/>
            <a:ext cx="9144000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algn="just">
              <a:defRPr/>
            </a:pPr>
            <a:r>
              <a:rPr lang="pl-PL" sz="1500" b="1" i="1" dirty="0">
                <a:solidFill>
                  <a:srgbClr val="0070C0"/>
                </a:solidFill>
                <a:latin typeface="Arial" charset="0"/>
              </a:rPr>
              <a:t>(II) REALIZACJA OPERACJI W RAMACH LOKALNYCH STRATEGII ROZWOJU</a:t>
            </a:r>
          </a:p>
          <a:p>
            <a:pPr marL="342900" indent="-342900" algn="just">
              <a:defRPr/>
            </a:pPr>
            <a:r>
              <a:rPr lang="pl-PL" sz="1400" dirty="0">
                <a:latin typeface="Arial" charset="0"/>
              </a:rPr>
              <a:t>Pomoc ma formę refundacji kosztów</a:t>
            </a:r>
          </a:p>
          <a:p>
            <a:pPr marL="342900" indent="-342900" algn="just">
              <a:lnSpc>
                <a:spcPct val="150000"/>
              </a:lnSpc>
              <a:defRPr/>
            </a:pPr>
            <a:endParaRPr lang="pl-PL" sz="1400" b="1" dirty="0">
              <a:latin typeface="Arial" charset="0"/>
            </a:endParaRPr>
          </a:p>
          <a:p>
            <a:pPr marL="342900" indent="-342900" algn="just">
              <a:lnSpc>
                <a:spcPct val="150000"/>
              </a:lnSpc>
              <a:defRPr/>
            </a:pPr>
            <a:r>
              <a:rPr lang="pl-PL" sz="1400" b="1" dirty="0">
                <a:latin typeface="Arial" charset="0"/>
              </a:rPr>
              <a:t>Beneficjenci (w zależności od zakresu operacji )</a:t>
            </a:r>
          </a:p>
          <a:p>
            <a:pPr indent="-34290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pl-PL" sz="1400" dirty="0">
                <a:latin typeface="Arial" charset="0"/>
              </a:rPr>
              <a:t>osoby fizyczne</a:t>
            </a:r>
          </a:p>
          <a:p>
            <a:pPr indent="-34290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pl-PL" sz="1400" dirty="0">
                <a:latin typeface="Arial" charset="0"/>
              </a:rPr>
              <a:t>osoby prawne, w tym m.in. kółka rolnicze, jst z wyłączeniem województw, ich związki bądź ich </a:t>
            </a:r>
          </a:p>
          <a:p>
            <a:pPr marL="342900" indent="19050" algn="just">
              <a:lnSpc>
                <a:spcPct val="150000"/>
              </a:lnSpc>
              <a:defRPr/>
            </a:pPr>
            <a:r>
              <a:rPr lang="pl-PL" sz="1400" dirty="0">
                <a:latin typeface="Arial" charset="0"/>
              </a:rPr>
              <a:t>jednostki   organizacyjne, organizacje pozarządowe, spółdzielnie, kościoły, związki wyznaniowe.</a:t>
            </a:r>
          </a:p>
          <a:p>
            <a:pPr indent="-34290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pl-PL" sz="1400" dirty="0">
                <a:latin typeface="Arial" charset="0"/>
              </a:rPr>
              <a:t>jednostki organizacyjne nieposiadające osobowości prawnej, którym ustawy przyznają zdolność prawną.</a:t>
            </a:r>
          </a:p>
          <a:p>
            <a:pPr indent="-34290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pl-PL" sz="1400" dirty="0">
                <a:latin typeface="Arial" charset="0"/>
              </a:rPr>
              <a:t>LGD -  jedynie w przypadku:</a:t>
            </a:r>
          </a:p>
          <a:p>
            <a:pPr marL="628650" indent="-342900" algn="just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pl-PL" sz="1400" dirty="0">
                <a:latin typeface="Arial" charset="0"/>
              </a:rPr>
              <a:t>„operacji własnych LGD”</a:t>
            </a:r>
          </a:p>
          <a:p>
            <a:pPr marL="628650" indent="-342900" algn="just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pl-PL" sz="1400" dirty="0">
                <a:latin typeface="Arial" charset="0"/>
              </a:rPr>
              <a:t>operacji parasolowych” tj. operacji, gdzie beneficjentem ubiegającym się o wsparcie przed podmiotem wdrażającym jest LGD, i to LGD jest wskazywana w systemie jako beneficjent; operacja taka składa się z szeregu „mikro-projektów”, których realizatorami są różnorodne podmioty działające na obszarze objętym LSR; wszystkie „mikro-projekty” wchodzące w skład „operacji parasolowej”, są projektami komplementarnymi i łącznie przyczyniają się do realizacji, założonych dla danej „operacji parasolowej”, celów i wskaźników.</a:t>
            </a:r>
          </a:p>
          <a:p>
            <a:pPr marL="457200" indent="-457200" algn="just">
              <a:defRPr/>
            </a:pPr>
            <a:endParaRPr lang="pl-PL" sz="1500" b="1" i="1" dirty="0">
              <a:solidFill>
                <a:srgbClr val="0070C0"/>
              </a:solidFill>
              <a:latin typeface="Arial" charset="0"/>
            </a:endParaRPr>
          </a:p>
          <a:p>
            <a:pPr marL="457200" indent="-457200" algn="just">
              <a:defRPr/>
            </a:pPr>
            <a:endParaRPr lang="pl-PL" sz="2000" b="1" i="1" dirty="0">
              <a:solidFill>
                <a:srgbClr val="0070C0"/>
              </a:solidFill>
              <a:latin typeface="Arial" charset="0"/>
            </a:endParaRPr>
          </a:p>
          <a:p>
            <a:pPr marL="342900" indent="-342900" algn="just">
              <a:defRPr/>
            </a:pPr>
            <a:endParaRPr lang="pl-PL" sz="1600" dirty="0">
              <a:latin typeface="Arial" charset="0"/>
            </a:endParaRPr>
          </a:p>
          <a:p>
            <a:pPr marL="342900" indent="-342900" algn="just">
              <a:buFont typeface="Arial" charset="0"/>
              <a:buChar char="•"/>
              <a:defRPr/>
            </a:pPr>
            <a:endParaRPr lang="pl-PL" altLang="pl-PL" sz="2000" b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457200" y="836613"/>
            <a:ext cx="82296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GB" altLang="pl-PL" sz="2400" b="1">
              <a:solidFill>
                <a:srgbClr val="009999"/>
              </a:solidFill>
              <a:latin typeface="Calibri" pitchFamily="34" charset="0"/>
            </a:endParaRPr>
          </a:p>
        </p:txBody>
      </p:sp>
      <p:sp>
        <p:nvSpPr>
          <p:cNvPr id="18435" name="Rectangle 3"/>
          <p:cNvSpPr txBox="1">
            <a:spLocks noChangeArrowheads="1"/>
          </p:cNvSpPr>
          <p:nvPr/>
        </p:nvSpPr>
        <p:spPr bwMode="auto">
          <a:xfrm>
            <a:off x="468313" y="1700213"/>
            <a:ext cx="8229600" cy="504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altLang="pl-PL" sz="2800" b="1">
              <a:latin typeface="Calibri" pitchFamily="34" charset="0"/>
            </a:endParaRPr>
          </a:p>
          <a:p>
            <a:endParaRPr lang="pl-PL" altLang="pl-PL" sz="2800" b="1">
              <a:latin typeface="Calibri" pitchFamily="34" charset="0"/>
            </a:endParaRPr>
          </a:p>
        </p:txBody>
      </p:sp>
      <p:sp>
        <p:nvSpPr>
          <p:cNvPr id="18436" name="Rectangle 2"/>
          <p:cNvSpPr>
            <a:spLocks noChangeArrowheads="1"/>
          </p:cNvSpPr>
          <p:nvPr/>
        </p:nvSpPr>
        <p:spPr bwMode="auto">
          <a:xfrm>
            <a:off x="468313" y="908050"/>
            <a:ext cx="82296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GB" altLang="pl-PL" sz="2400" b="1">
              <a:solidFill>
                <a:srgbClr val="009999"/>
              </a:solidFill>
              <a:latin typeface="Calibri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-252413" y="115888"/>
            <a:ext cx="9396413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1" algn="ctr">
              <a:defRPr/>
            </a:pPr>
            <a:r>
              <a:rPr lang="pl-PL" sz="3200" b="1" u="sng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LEADER</a:t>
            </a:r>
            <a:endParaRPr lang="en-GB" sz="3600" b="1" dirty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</p:txBody>
      </p:sp>
      <p:sp>
        <p:nvSpPr>
          <p:cNvPr id="7" name="Rectangle 3"/>
          <p:cNvSpPr>
            <a:spLocks/>
          </p:cNvSpPr>
          <p:nvPr/>
        </p:nvSpPr>
        <p:spPr bwMode="auto">
          <a:xfrm>
            <a:off x="0" y="1268413"/>
            <a:ext cx="9144000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algn="just">
              <a:defRPr/>
            </a:pPr>
            <a:r>
              <a:rPr lang="pl-PL" sz="1500" b="1" i="1" dirty="0">
                <a:solidFill>
                  <a:srgbClr val="0070C0"/>
                </a:solidFill>
                <a:latin typeface="Arial" charset="0"/>
              </a:rPr>
              <a:t>(II) REALIZACJA OPERACJI W RAMACH LOKALNYCH STRATEGII ROZWOJU</a:t>
            </a:r>
            <a:endParaRPr lang="pl-PL" sz="1400" b="1" dirty="0">
              <a:latin typeface="Arial" charset="0"/>
            </a:endParaRPr>
          </a:p>
          <a:p>
            <a:pPr marL="342900" indent="-342900" algn="just">
              <a:lnSpc>
                <a:spcPct val="150000"/>
              </a:lnSpc>
              <a:defRPr/>
            </a:pPr>
            <a:r>
              <a:rPr lang="pl-PL" sz="1400" b="1" dirty="0">
                <a:latin typeface="Arial" charset="0"/>
              </a:rPr>
              <a:t>Kwota i wysokość wsparcia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  <a:defRPr/>
            </a:pPr>
            <a:r>
              <a:rPr lang="pl-PL" sz="1500" dirty="0">
                <a:latin typeface="Arial" charset="0"/>
              </a:rPr>
              <a:t>Maksymalna kwota wsparcia zostanie określona przez LGD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  <a:defRPr/>
            </a:pPr>
            <a:r>
              <a:rPr lang="pl-PL" sz="1500" dirty="0">
                <a:latin typeface="Arial" charset="0"/>
              </a:rPr>
              <a:t>Intensywność pomocy </a:t>
            </a:r>
            <a:r>
              <a:rPr lang="pl-PL" sz="1500" b="1" dirty="0">
                <a:latin typeface="Arial" charset="0"/>
              </a:rPr>
              <a:t>od 50 do 100 %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  <a:defRPr/>
            </a:pPr>
            <a:r>
              <a:rPr lang="pl-PL" sz="1500" dirty="0">
                <a:latin typeface="Arial" charset="0"/>
              </a:rPr>
              <a:t>Limit na projekty z zakresu infrastruktury technicznej 2 mln zł na beneficjenta w okresie realizacji Programu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  <a:defRPr/>
            </a:pPr>
            <a:r>
              <a:rPr lang="pl-PL" sz="1500" dirty="0">
                <a:latin typeface="Arial" charset="0"/>
              </a:rPr>
              <a:t>Inne operacje realizowane przez jednostki sektora finansów publicznych  500 000 zł na miejscowość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  <a:defRPr/>
            </a:pPr>
            <a:r>
              <a:rPr lang="pl-PL" sz="1500" dirty="0">
                <a:latin typeface="Arial" charset="0"/>
              </a:rPr>
              <a:t>maksymalnie przy realizacji LSR </a:t>
            </a:r>
            <a:r>
              <a:rPr lang="pl-PL" sz="1500" dirty="0" err="1">
                <a:latin typeface="Arial" charset="0"/>
              </a:rPr>
              <a:t>jsfp</a:t>
            </a:r>
            <a:r>
              <a:rPr lang="pl-PL" sz="1500" dirty="0">
                <a:latin typeface="Arial" charset="0"/>
              </a:rPr>
              <a:t> mogą otrzymać do 50 % całkowitych środków przeznaczonych na to działanie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  <a:defRPr/>
            </a:pPr>
            <a:r>
              <a:rPr lang="pl-PL" sz="1500" dirty="0">
                <a:latin typeface="Arial" charset="0"/>
              </a:rPr>
              <a:t>Maksymalna pomoc w zakresie lokalnych inkubatorów przetwórstwa lokalnego wynosi 500 tys. /beneficjenta  pozostałe operacje 300 tys./beneficjenta w okresie realizacji Programu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  <a:defRPr/>
            </a:pPr>
            <a:r>
              <a:rPr lang="pl-PL" sz="1500" dirty="0">
                <a:latin typeface="Arial" charset="0"/>
              </a:rPr>
              <a:t>Operacje parasolowe:</a:t>
            </a:r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l-PL" sz="1500" dirty="0">
                <a:latin typeface="Arial" charset="0"/>
              </a:rPr>
              <a:t>wartość pojedynczego mikroprojektu - 50 tys. zł </a:t>
            </a:r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l-PL" sz="1500" dirty="0">
                <a:latin typeface="Arial" charset="0"/>
              </a:rPr>
              <a:t>całkowita wartości operacji parasolowej – 400 tys. zł</a:t>
            </a:r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l-PL" sz="1500" dirty="0">
                <a:latin typeface="Arial" charset="0"/>
              </a:rPr>
              <a:t>W przypadku </a:t>
            </a:r>
            <a:r>
              <a:rPr lang="pl-PL" sz="1500" dirty="0" err="1">
                <a:latin typeface="Arial" charset="0"/>
              </a:rPr>
              <a:t>jsfp</a:t>
            </a:r>
            <a:r>
              <a:rPr lang="pl-PL" sz="1500" dirty="0">
                <a:latin typeface="Arial" charset="0"/>
              </a:rPr>
              <a:t>  wartość realizowanych przez nie mikroprojektów nie może przekroczyć 20% wartości danej operacji parasolowej</a:t>
            </a:r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pl-PL" sz="1400" b="1" dirty="0">
              <a:latin typeface="Arial" charset="0"/>
            </a:endParaRPr>
          </a:p>
          <a:p>
            <a:pPr marL="342900" indent="-342900" algn="just">
              <a:lnSpc>
                <a:spcPct val="150000"/>
              </a:lnSpc>
              <a:defRPr/>
            </a:pPr>
            <a:endParaRPr lang="pl-PL" sz="14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457200" y="693738"/>
            <a:ext cx="82296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GB" altLang="pl-PL" sz="2400" b="1">
              <a:solidFill>
                <a:srgbClr val="009999"/>
              </a:solidFill>
              <a:latin typeface="Calibri" pitchFamily="34" charset="0"/>
            </a:endParaRPr>
          </a:p>
        </p:txBody>
      </p:sp>
      <p:sp>
        <p:nvSpPr>
          <p:cNvPr id="19459" name="Rectangle 3"/>
          <p:cNvSpPr txBox="1">
            <a:spLocks noChangeArrowheads="1"/>
          </p:cNvSpPr>
          <p:nvPr/>
        </p:nvSpPr>
        <p:spPr bwMode="auto">
          <a:xfrm>
            <a:off x="468313" y="1557338"/>
            <a:ext cx="8229600" cy="504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altLang="pl-PL" sz="2800" b="1">
              <a:latin typeface="Calibri" pitchFamily="34" charset="0"/>
            </a:endParaRPr>
          </a:p>
          <a:p>
            <a:endParaRPr lang="pl-PL" altLang="pl-PL" sz="2800" b="1">
              <a:latin typeface="Calibri" pitchFamily="34" charset="0"/>
            </a:endParaRPr>
          </a:p>
        </p:txBody>
      </p:sp>
      <p:sp>
        <p:nvSpPr>
          <p:cNvPr id="19460" name="Rectangle 2"/>
          <p:cNvSpPr>
            <a:spLocks noChangeArrowheads="1"/>
          </p:cNvSpPr>
          <p:nvPr/>
        </p:nvSpPr>
        <p:spPr bwMode="auto">
          <a:xfrm>
            <a:off x="468313" y="765175"/>
            <a:ext cx="82296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GB" altLang="pl-PL" sz="2400" b="1">
              <a:solidFill>
                <a:srgbClr val="009999"/>
              </a:solidFill>
              <a:latin typeface="Calibri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-252413" y="188913"/>
            <a:ext cx="9396413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1" algn="ctr">
              <a:defRPr/>
            </a:pPr>
            <a:r>
              <a:rPr lang="pl-PL" sz="3200" b="1" u="sng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LEADER</a:t>
            </a:r>
            <a:endParaRPr lang="en-GB" sz="3600" b="1" dirty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</p:txBody>
      </p:sp>
      <p:sp>
        <p:nvSpPr>
          <p:cNvPr id="7" name="Rectangle 3"/>
          <p:cNvSpPr>
            <a:spLocks/>
          </p:cNvSpPr>
          <p:nvPr/>
        </p:nvSpPr>
        <p:spPr bwMode="auto">
          <a:xfrm>
            <a:off x="0" y="1412875"/>
            <a:ext cx="9144000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algn="just">
              <a:defRPr/>
            </a:pPr>
            <a:r>
              <a:rPr lang="pl-PL" sz="1500" b="1" i="1" dirty="0">
                <a:solidFill>
                  <a:srgbClr val="0070C0"/>
                </a:solidFill>
                <a:latin typeface="Arial" charset="0"/>
              </a:rPr>
              <a:t>(III) WDRAŻANIE PROJEKTÓW WSPÓŁPRACY</a:t>
            </a:r>
          </a:p>
          <a:p>
            <a:pPr marL="457200" indent="-457200" algn="just">
              <a:defRPr/>
            </a:pPr>
            <a:endParaRPr lang="pl-PL" sz="1400" b="1" dirty="0">
              <a:latin typeface="Arial" charset="0"/>
            </a:endParaRPr>
          </a:p>
          <a:p>
            <a:pPr marL="342900" indent="-342900" algn="just">
              <a:defRPr/>
            </a:pPr>
            <a:r>
              <a:rPr lang="pl-PL" sz="1400" dirty="0">
                <a:latin typeface="Arial" charset="0"/>
              </a:rPr>
              <a:t>Pomoc ma formę refundacji kosztów 100%</a:t>
            </a:r>
          </a:p>
          <a:p>
            <a:pPr marL="342900" indent="-342900" algn="just">
              <a:defRPr/>
            </a:pPr>
            <a:endParaRPr lang="pl-PL" sz="1400" b="1" dirty="0">
              <a:latin typeface="Arial" charset="0"/>
            </a:endParaRPr>
          </a:p>
          <a:p>
            <a:pPr marL="342900" indent="-342900" algn="just">
              <a:defRPr/>
            </a:pPr>
            <a:r>
              <a:rPr lang="pl-PL" sz="1400" b="1" dirty="0">
                <a:latin typeface="Arial" charset="0"/>
              </a:rPr>
              <a:t>Beneficjenci 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pl-PL" sz="1400" dirty="0">
                <a:latin typeface="Arial" charset="0"/>
              </a:rPr>
              <a:t>LGD, których LSR zostały wybrane do realizacji i finansowania ze środków Programu</a:t>
            </a:r>
            <a:endParaRPr lang="pl-PL" sz="1400" b="1" dirty="0">
              <a:latin typeface="Arial" charset="0"/>
            </a:endParaRPr>
          </a:p>
          <a:p>
            <a:pPr marL="342900" indent="-342900" algn="just">
              <a:defRPr/>
            </a:pPr>
            <a:endParaRPr lang="pl-PL" sz="1400" b="1" dirty="0">
              <a:latin typeface="Arial" charset="0"/>
            </a:endParaRPr>
          </a:p>
          <a:p>
            <a:pPr marL="342900" indent="-342900" algn="just">
              <a:defRPr/>
            </a:pPr>
            <a:r>
              <a:rPr lang="pl-PL" sz="1400" b="1" dirty="0">
                <a:latin typeface="Arial" charset="0"/>
              </a:rPr>
              <a:t>Kryteria wyboru operacji: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pl-PL" sz="1400" dirty="0">
                <a:latin typeface="Arial" charset="0"/>
              </a:rPr>
              <a:t> min. 60 % punktów w ocenie wspólnych dla całego kraju kryteriów wyboru </a:t>
            </a:r>
            <a:endParaRPr lang="pl-PL" sz="1500" b="1" i="1" dirty="0">
              <a:solidFill>
                <a:srgbClr val="0070C0"/>
              </a:solidFill>
              <a:latin typeface="Arial" charset="0"/>
            </a:endParaRPr>
          </a:p>
          <a:p>
            <a:pPr marL="457200" indent="-457200" algn="just">
              <a:defRPr/>
            </a:pPr>
            <a:endParaRPr lang="pl-PL" sz="1500" b="1" i="1" dirty="0">
              <a:solidFill>
                <a:srgbClr val="0070C0"/>
              </a:solidFill>
              <a:latin typeface="Arial" charset="0"/>
            </a:endParaRPr>
          </a:p>
          <a:p>
            <a:pPr marL="457200" indent="-457200" algn="just">
              <a:defRPr/>
            </a:pPr>
            <a:endParaRPr lang="pl-PL" sz="1500" b="1" i="1" dirty="0">
              <a:solidFill>
                <a:srgbClr val="0070C0"/>
              </a:solidFill>
              <a:latin typeface="Arial" charset="0"/>
            </a:endParaRPr>
          </a:p>
          <a:p>
            <a:pPr marL="457200" indent="-457200" algn="just">
              <a:defRPr/>
            </a:pPr>
            <a:r>
              <a:rPr lang="pl-PL" sz="1500" b="1" i="1" dirty="0">
                <a:solidFill>
                  <a:srgbClr val="0070C0"/>
                </a:solidFill>
                <a:latin typeface="Arial" charset="0"/>
              </a:rPr>
              <a:t>(IV) KOSZTY BIEŻĄCE,  AKTYWIZACJA</a:t>
            </a:r>
          </a:p>
          <a:p>
            <a:pPr marL="342900" indent="-342900" algn="just">
              <a:defRPr/>
            </a:pPr>
            <a:endParaRPr lang="pl-PL" sz="1400" b="1" dirty="0">
              <a:solidFill>
                <a:prstClr val="black"/>
              </a:solidFill>
              <a:latin typeface="Arial" charset="0"/>
            </a:endParaRPr>
          </a:p>
          <a:p>
            <a:pPr marL="342900" indent="-342900" algn="just">
              <a:defRPr/>
            </a:pPr>
            <a:r>
              <a:rPr lang="pl-PL" sz="1400" b="1" dirty="0">
                <a:solidFill>
                  <a:prstClr val="black"/>
                </a:solidFill>
                <a:latin typeface="Arial" charset="0"/>
              </a:rPr>
              <a:t>Pomoc 95 % kosztów kwalifikowanych operacji</a:t>
            </a:r>
          </a:p>
          <a:p>
            <a:pPr marL="342900" indent="-342900" algn="just">
              <a:defRPr/>
            </a:pPr>
            <a:endParaRPr lang="pl-PL" sz="1400" b="1" dirty="0">
              <a:solidFill>
                <a:prstClr val="black"/>
              </a:solidFill>
              <a:latin typeface="Arial" charset="0"/>
            </a:endParaRPr>
          </a:p>
          <a:p>
            <a:pPr marL="342900" indent="-342900" algn="just">
              <a:defRPr/>
            </a:pPr>
            <a:r>
              <a:rPr lang="pl-PL" sz="1400" b="1" dirty="0">
                <a:solidFill>
                  <a:prstClr val="black"/>
                </a:solidFill>
                <a:latin typeface="Arial" charset="0"/>
              </a:rPr>
              <a:t>Beneficjenci 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pl-PL" sz="1400" dirty="0">
                <a:solidFill>
                  <a:prstClr val="black"/>
                </a:solidFill>
                <a:latin typeface="Arial" charset="0"/>
              </a:rPr>
              <a:t>LGD, których LSR zostały wybrane do realizacji i finansowania ze środków Programu</a:t>
            </a:r>
            <a:endParaRPr lang="pl-PL" sz="1400" b="1" dirty="0">
              <a:solidFill>
                <a:prstClr val="black"/>
              </a:solidFill>
              <a:latin typeface="Arial" charset="0"/>
            </a:endParaRPr>
          </a:p>
          <a:p>
            <a:pPr marL="342900" indent="-342900" algn="just">
              <a:defRPr/>
            </a:pPr>
            <a:endParaRPr lang="pl-PL" sz="1400" b="1" dirty="0">
              <a:solidFill>
                <a:prstClr val="black"/>
              </a:solidFill>
              <a:latin typeface="Arial" charset="0"/>
            </a:endParaRPr>
          </a:p>
          <a:p>
            <a:pPr marL="342900" indent="-342900" algn="just">
              <a:defRPr/>
            </a:pPr>
            <a:r>
              <a:rPr lang="pl-PL" sz="1400" b="1" dirty="0">
                <a:solidFill>
                  <a:prstClr val="black"/>
                </a:solidFill>
                <a:latin typeface="Arial" charset="0"/>
              </a:rPr>
              <a:t>Kryteria wyboru operacji: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pl-PL" sz="1400" dirty="0">
                <a:solidFill>
                  <a:prstClr val="black"/>
                </a:solidFill>
                <a:latin typeface="Arial" charset="0"/>
              </a:rPr>
              <a:t> możliwość wsparcia wszystkich LGD wybranych do realizacji LSR</a:t>
            </a:r>
          </a:p>
          <a:p>
            <a:pPr>
              <a:buFont typeface="Arial" pitchFamily="34" charset="0"/>
              <a:buChar char="•"/>
              <a:defRPr/>
            </a:pPr>
            <a:endParaRPr lang="pl-PL" sz="1400" b="1" i="1" dirty="0">
              <a:solidFill>
                <a:srgbClr val="0070C0"/>
              </a:solidFill>
              <a:latin typeface="Arial" charset="0"/>
            </a:endParaRPr>
          </a:p>
          <a:p>
            <a:pPr>
              <a:buFont typeface="Arial" pitchFamily="34" charset="0"/>
              <a:buChar char="•"/>
              <a:defRPr/>
            </a:pPr>
            <a:endParaRPr lang="pl-PL" sz="1500" b="1" i="1" dirty="0">
              <a:solidFill>
                <a:srgbClr val="0070C0"/>
              </a:solidFill>
              <a:latin typeface="Arial" charset="0"/>
            </a:endParaRPr>
          </a:p>
          <a:p>
            <a:pPr marL="457200" indent="-457200" algn="just">
              <a:defRPr/>
            </a:pPr>
            <a:endParaRPr lang="pl-PL" sz="2000" b="1" i="1" dirty="0">
              <a:solidFill>
                <a:srgbClr val="0070C0"/>
              </a:solidFill>
              <a:latin typeface="Arial" charset="0"/>
            </a:endParaRPr>
          </a:p>
          <a:p>
            <a:pPr marL="342900" indent="-342900" algn="just">
              <a:defRPr/>
            </a:pPr>
            <a:endParaRPr lang="pl-PL" sz="1600" dirty="0">
              <a:latin typeface="Arial" charset="0"/>
            </a:endParaRPr>
          </a:p>
          <a:p>
            <a:pPr marL="342900" indent="-342900" algn="just">
              <a:buFont typeface="Arial" charset="0"/>
              <a:buChar char="•"/>
              <a:defRPr/>
            </a:pPr>
            <a:endParaRPr lang="pl-PL" altLang="pl-PL" sz="2000" b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457200" y="693738"/>
            <a:ext cx="82296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GB" altLang="pl-PL" sz="2400" b="1">
              <a:solidFill>
                <a:srgbClr val="009999"/>
              </a:solidFill>
              <a:latin typeface="Calibri" pitchFamily="34" charset="0"/>
            </a:endParaRPr>
          </a:p>
        </p:txBody>
      </p:sp>
      <p:sp>
        <p:nvSpPr>
          <p:cNvPr id="20483" name="Rectangle 3"/>
          <p:cNvSpPr txBox="1">
            <a:spLocks noChangeArrowheads="1"/>
          </p:cNvSpPr>
          <p:nvPr/>
        </p:nvSpPr>
        <p:spPr bwMode="auto">
          <a:xfrm>
            <a:off x="468313" y="1557338"/>
            <a:ext cx="8229600" cy="504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>
              <a:buFont typeface="Arial" pitchFamily="34" charset="0"/>
              <a:buChar char="•"/>
            </a:pPr>
            <a:r>
              <a:rPr lang="pl-PL" altLang="pl-PL" b="1">
                <a:latin typeface="Calibri" pitchFamily="34" charset="0"/>
              </a:rPr>
              <a:t>Ogłoszenie konkursu na wybór LSR nastąpi w terminie jednakowym w całym kraju a ocena LSR i LGD zostanie dokonana w oparciu o kryteria dostępu i wyboru jednolite w całym kraju.</a:t>
            </a:r>
          </a:p>
          <a:p>
            <a:pPr marL="285750" indent="-285750">
              <a:buFont typeface="Arial" pitchFamily="34" charset="0"/>
              <a:buChar char="•"/>
            </a:pPr>
            <a:endParaRPr lang="pl-PL" altLang="pl-PL" b="1">
              <a:latin typeface="Calibri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l-PL" altLang="pl-PL" b="1">
                <a:latin typeface="Calibri" pitchFamily="34" charset="0"/>
              </a:rPr>
              <a:t>Wsparcie przygotowawcze zostanie uruchomione najpóźniej w I kwartale 2015 roku.</a:t>
            </a:r>
          </a:p>
          <a:p>
            <a:pPr marL="285750" indent="-285750">
              <a:buFont typeface="Arial" pitchFamily="34" charset="0"/>
              <a:buChar char="•"/>
            </a:pPr>
            <a:endParaRPr lang="pl-PL" altLang="pl-PL" b="1">
              <a:latin typeface="Calibri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l-PL" altLang="pl-PL" b="1">
                <a:latin typeface="Calibri" pitchFamily="34" charset="0"/>
              </a:rPr>
              <a:t>Wybór LSR nastąpi nie później niż 2 lata po zatwierdzeniu przez KE Umowy Partnerstwa. </a:t>
            </a:r>
          </a:p>
          <a:p>
            <a:pPr marL="285750" indent="-285750">
              <a:buFont typeface="Arial" pitchFamily="34" charset="0"/>
              <a:buChar char="•"/>
            </a:pPr>
            <a:endParaRPr lang="pl-PL" altLang="pl-PL" b="1">
              <a:latin typeface="Calibri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l-PL" altLang="pl-PL" b="1">
                <a:latin typeface="Calibri" pitchFamily="34" charset="0"/>
              </a:rPr>
              <a:t>Opublikowanie zaproszenia dla LGD do  wniosków na wybór ich LSR nastąpi nie później niż 9 miesięcy przed ostateczną datą przewidzianą na wybór LSR do ich realizacji przez LGD.</a:t>
            </a:r>
          </a:p>
        </p:txBody>
      </p:sp>
      <p:sp>
        <p:nvSpPr>
          <p:cNvPr id="20484" name="Rectangle 2"/>
          <p:cNvSpPr>
            <a:spLocks noChangeArrowheads="1"/>
          </p:cNvSpPr>
          <p:nvPr/>
        </p:nvSpPr>
        <p:spPr bwMode="auto">
          <a:xfrm>
            <a:off x="468313" y="765175"/>
            <a:ext cx="82296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GB" altLang="pl-PL" sz="2400" b="1">
              <a:solidFill>
                <a:srgbClr val="009999"/>
              </a:solidFill>
              <a:latin typeface="Calibri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-252413" y="188913"/>
            <a:ext cx="9396413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1" algn="ctr">
              <a:defRPr/>
            </a:pPr>
            <a:r>
              <a:rPr lang="pl-PL" sz="3200" b="1" u="sng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LEADER</a:t>
            </a:r>
            <a:endParaRPr lang="en-GB" sz="3600" b="1" dirty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323850" y="5732463"/>
            <a:ext cx="8382000" cy="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2" name="Rectangle 8"/>
          <p:cNvSpPr>
            <a:spLocks noGrp="1" noChangeArrowheads="1"/>
          </p:cNvSpPr>
          <p:nvPr>
            <p:ph type="ctrTitle" idx="4294967295"/>
          </p:nvPr>
        </p:nvSpPr>
        <p:spPr>
          <a:xfrm>
            <a:off x="311150" y="1196975"/>
            <a:ext cx="8148638" cy="4465638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4800"/>
              </a:spcBef>
              <a:defRPr/>
            </a:pPr>
            <a:r>
              <a:rPr lang="pl-PL" altLang="pl-PL" sz="2400" b="1" dirty="0" smtClean="0"/>
              <a:t/>
            </a:r>
            <a:br>
              <a:rPr lang="pl-PL" altLang="pl-PL" sz="2400" b="1" dirty="0" smtClean="0"/>
            </a:br>
            <a:r>
              <a:rPr lang="pl-PL" altLang="pl-PL" sz="3600" b="1" dirty="0" smtClean="0"/>
              <a:t/>
            </a:r>
            <a:br>
              <a:rPr lang="pl-PL" altLang="pl-PL" sz="3600" b="1" dirty="0" smtClean="0"/>
            </a:br>
            <a:r>
              <a:rPr lang="pl-PL" altLang="pl-PL" sz="3600" b="1" dirty="0" smtClean="0"/>
              <a:t/>
            </a:r>
            <a:br>
              <a:rPr lang="pl-PL" altLang="pl-PL" sz="3600" b="1" dirty="0" smtClean="0"/>
            </a:br>
            <a:r>
              <a:rPr lang="pl-PL" altLang="pl-PL" sz="3600" b="1" dirty="0" smtClean="0"/>
              <a:t/>
            </a:r>
            <a:br>
              <a:rPr lang="pl-PL" altLang="pl-PL" sz="3600" b="1" dirty="0" smtClean="0"/>
            </a:br>
            <a:r>
              <a:rPr lang="pl-PL" altLang="pl-PL" sz="3600" b="1" dirty="0"/>
              <a:t/>
            </a:r>
            <a:br>
              <a:rPr lang="pl-PL" altLang="pl-PL" sz="3600" b="1" dirty="0"/>
            </a:br>
            <a:r>
              <a:rPr lang="pl-PL" altLang="pl-PL" sz="3600" b="1" dirty="0" smtClean="0"/>
              <a:t/>
            </a:r>
            <a:br>
              <a:rPr lang="pl-PL" altLang="pl-PL" sz="3600" b="1" dirty="0" smtClean="0"/>
            </a:br>
            <a:r>
              <a:rPr lang="pl-PL" altLang="pl-PL" sz="3600" b="1" dirty="0"/>
              <a:t/>
            </a:r>
            <a:br>
              <a:rPr lang="pl-PL" altLang="pl-PL" sz="3600" b="1" dirty="0"/>
            </a:br>
            <a:r>
              <a:rPr lang="pl-PL" altLang="pl-PL" sz="3600" b="1" dirty="0" smtClean="0"/>
              <a:t/>
            </a:r>
            <a:br>
              <a:rPr lang="pl-PL" altLang="pl-PL" sz="3600" b="1" dirty="0" smtClean="0"/>
            </a:br>
            <a:r>
              <a:rPr lang="pl-PL" altLang="pl-PL" sz="3600" b="1" dirty="0" smtClean="0"/>
              <a:t> </a:t>
            </a:r>
            <a:r>
              <a:rPr lang="pl-PL" altLang="pl-PL" sz="3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Rozwoju Obszarów Wiejskich </a:t>
            </a:r>
            <a:br>
              <a:rPr lang="pl-PL" altLang="pl-PL" sz="3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altLang="pl-PL" sz="3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lata 2014 – 2020</a:t>
            </a:r>
            <a:br>
              <a:rPr lang="pl-PL" altLang="pl-PL" sz="3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altLang="pl-PL" sz="3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(projekt)</a:t>
            </a:r>
            <a:br>
              <a:rPr lang="pl-PL" altLang="pl-PL" sz="3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altLang="pl-PL" sz="3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pl-PL" altLang="pl-PL" sz="3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altLang="pl-PL" sz="3200" b="1" dirty="0" smtClean="0">
                <a:solidFill>
                  <a:srgbClr val="FF0000"/>
                </a:solidFill>
              </a:rPr>
              <a:t/>
            </a:r>
            <a:br>
              <a:rPr lang="pl-PL" altLang="pl-PL" sz="3200" b="1" dirty="0" smtClean="0">
                <a:solidFill>
                  <a:srgbClr val="FF0000"/>
                </a:solidFill>
              </a:rPr>
            </a:br>
            <a:r>
              <a:rPr lang="pl-PL" altLang="pl-PL" sz="3200" b="1" dirty="0" smtClean="0">
                <a:latin typeface="Arial" pitchFamily="34" charset="0"/>
              </a:rPr>
              <a:t/>
            </a:r>
            <a:br>
              <a:rPr lang="pl-PL" altLang="pl-PL" sz="3200" b="1" dirty="0" smtClean="0">
                <a:latin typeface="Arial" pitchFamily="34" charset="0"/>
              </a:rPr>
            </a:b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r>
              <a:rPr lang="pl-PL" altLang="pl-PL" sz="2800" b="1" dirty="0" smtClean="0"/>
              <a:t/>
            </a:r>
            <a:br>
              <a:rPr lang="pl-PL" altLang="pl-PL" sz="2800" b="1" dirty="0" smtClean="0"/>
            </a:b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endParaRPr lang="en-GB" altLang="pl-PL" sz="3600" b="1" i="1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8"/>
          <p:cNvSpPr txBox="1">
            <a:spLocks noChangeArrowheads="1"/>
          </p:cNvSpPr>
          <p:nvPr/>
        </p:nvSpPr>
        <p:spPr bwMode="auto">
          <a:xfrm>
            <a:off x="395288" y="1628775"/>
            <a:ext cx="8148637" cy="270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pl-PL" sz="2400" b="1" dirty="0" smtClean="0"/>
              <a:t/>
            </a:r>
            <a:br>
              <a:rPr lang="pl-PL" altLang="pl-PL" sz="2400" b="1" dirty="0" smtClean="0"/>
            </a:br>
            <a:r>
              <a:rPr lang="pl-PL" altLang="pl-PL" sz="2400" b="1" dirty="0" smtClean="0"/>
              <a:t/>
            </a:r>
            <a:br>
              <a:rPr lang="pl-PL" altLang="pl-PL" sz="2400" b="1" dirty="0" smtClean="0"/>
            </a:br>
            <a:r>
              <a:rPr lang="pl-PL" altLang="pl-PL" sz="2400" b="1" dirty="0" smtClean="0"/>
              <a:t/>
            </a:r>
            <a:br>
              <a:rPr lang="pl-PL" altLang="pl-PL" sz="2400" b="1" dirty="0" smtClean="0"/>
            </a:br>
            <a:r>
              <a:rPr lang="pl-PL" altLang="pl-PL" sz="2400" b="1" dirty="0" smtClean="0"/>
              <a:t/>
            </a:r>
            <a:br>
              <a:rPr lang="pl-PL" altLang="pl-PL" sz="2400" b="1" dirty="0" smtClean="0"/>
            </a:br>
            <a:r>
              <a:rPr lang="pl-PL" altLang="pl-PL" sz="2400" b="1" dirty="0" smtClean="0"/>
              <a:t/>
            </a:r>
            <a:br>
              <a:rPr lang="pl-PL" altLang="pl-PL" sz="2400" b="1" dirty="0" smtClean="0"/>
            </a:br>
            <a:r>
              <a:rPr lang="pl-PL" altLang="pl-PL" sz="2400" b="1" dirty="0" smtClean="0"/>
              <a:t/>
            </a:r>
            <a:br>
              <a:rPr lang="pl-PL" altLang="pl-PL" sz="2400" b="1" dirty="0" smtClean="0"/>
            </a:br>
            <a:r>
              <a:rPr lang="pl-PL" altLang="pl-PL" sz="2400" b="1" dirty="0" smtClean="0"/>
              <a:t/>
            </a:r>
            <a:br>
              <a:rPr lang="pl-PL" altLang="pl-PL" sz="2400" b="1" dirty="0" smtClean="0"/>
            </a:br>
            <a:r>
              <a:rPr lang="pl-PL" altLang="pl-PL" sz="5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DZIĘKUJĘ ZA UWAGĘ</a:t>
            </a:r>
            <a:br>
              <a:rPr lang="pl-PL" altLang="pl-PL" sz="5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altLang="pl-PL" sz="5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altLang="pl-PL" sz="5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altLang="pl-PL" b="1" dirty="0" smtClean="0">
                <a:latin typeface="Arial" pitchFamily="34" charset="0"/>
              </a:rPr>
              <a:t/>
            </a:r>
            <a:br>
              <a:rPr lang="pl-PL" altLang="pl-PL" b="1" dirty="0" smtClean="0">
                <a:latin typeface="Arial" pitchFamily="34" charset="0"/>
              </a:rPr>
            </a:br>
            <a:r>
              <a:rPr lang="pl-PL" altLang="pl-PL" b="1" dirty="0" smtClean="0">
                <a:latin typeface="Arial" pitchFamily="34" charset="0"/>
              </a:rPr>
              <a:t/>
            </a:r>
            <a:br>
              <a:rPr lang="pl-PL" altLang="pl-PL" b="1" dirty="0" smtClean="0">
                <a:latin typeface="Arial" pitchFamily="34" charset="0"/>
              </a:rPr>
            </a:br>
            <a:endParaRPr lang="en-GB" altLang="pl-PL" sz="3600" b="1" i="1" dirty="0" smtClean="0">
              <a:solidFill>
                <a:srgbClr val="00B050"/>
              </a:solidFill>
            </a:endParaRPr>
          </a:p>
        </p:txBody>
      </p:sp>
      <p:sp>
        <p:nvSpPr>
          <p:cNvPr id="21507" name="Prostokąt 1"/>
          <p:cNvSpPr>
            <a:spLocks noChangeArrowheads="1"/>
          </p:cNvSpPr>
          <p:nvPr/>
        </p:nvSpPr>
        <p:spPr bwMode="auto">
          <a:xfrm>
            <a:off x="3563938" y="3141663"/>
            <a:ext cx="18415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l-PL" alt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Documents and Settings\asolinski\Pulpit\czarne tł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/>
          </p:cNvSpPr>
          <p:nvPr/>
        </p:nvSpPr>
        <p:spPr bwMode="auto">
          <a:xfrm>
            <a:off x="179388" y="1628775"/>
            <a:ext cx="87852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defRPr/>
            </a:pPr>
            <a:r>
              <a:rPr lang="pl-PL" altLang="pl-PL" sz="2000" dirty="0">
                <a:latin typeface="Arial" charset="0"/>
              </a:rPr>
              <a:t>Na podstawie rozporządzenia Parlamentu i Rady  1305/2013 w sprawie wsparcia rozwoju obszarów wiejskich przez Europejski Fundusz Rolny na rzecz Rozwoju Obszarów Wiejskich </a:t>
            </a:r>
            <a:r>
              <a:rPr lang="pl-PL" altLang="pl-PL" sz="2000" u="sng" dirty="0">
                <a:latin typeface="Arial" charset="0"/>
              </a:rPr>
              <a:t>celami PROW 2014-2020 będą</a:t>
            </a:r>
            <a:r>
              <a:rPr lang="pl-PL" altLang="pl-PL" sz="2000" dirty="0">
                <a:latin typeface="Arial" charset="0"/>
              </a:rPr>
              <a:t>: </a:t>
            </a:r>
          </a:p>
          <a:p>
            <a:pPr algn="just">
              <a:defRPr/>
            </a:pPr>
            <a:endParaRPr lang="pl-PL" altLang="pl-PL" sz="2000" dirty="0">
              <a:latin typeface="Arial" charset="0"/>
            </a:endParaRPr>
          </a:p>
          <a:p>
            <a:pPr marL="990600" indent="-542925" algn="just">
              <a:buFont typeface="Wingdings" pitchFamily="2" charset="2"/>
              <a:buChar char="v"/>
              <a:defRPr/>
            </a:pPr>
            <a:r>
              <a:rPr lang="pl-PL" altLang="pl-PL" sz="2000" b="1" i="1" dirty="0">
                <a:latin typeface="Arial" charset="0"/>
                <a:cs typeface="Arial" charset="0"/>
              </a:rPr>
              <a:t>poprawa konkurencyjności rolnictwa;</a:t>
            </a:r>
          </a:p>
          <a:p>
            <a:pPr marL="990600" indent="-542925" algn="just">
              <a:buFont typeface="Wingdings" pitchFamily="2" charset="2"/>
              <a:buChar char="v"/>
              <a:defRPr/>
            </a:pPr>
            <a:endParaRPr lang="pl-PL" altLang="pl-PL" sz="2000" b="1" i="1" dirty="0">
              <a:latin typeface="Arial" charset="0"/>
              <a:cs typeface="Arial" charset="0"/>
            </a:endParaRPr>
          </a:p>
          <a:p>
            <a:pPr marL="990600" indent="-542925" algn="just">
              <a:buFont typeface="Wingdings" pitchFamily="2" charset="2"/>
              <a:buChar char="v"/>
              <a:defRPr/>
            </a:pPr>
            <a:r>
              <a:rPr lang="pl-PL" altLang="pl-PL" sz="2000" b="1" i="1" dirty="0">
                <a:latin typeface="Arial" charset="0"/>
                <a:cs typeface="Arial" charset="0"/>
              </a:rPr>
              <a:t>zrównoważone zarządzanie zasobami naturalnymi i działania </a:t>
            </a:r>
            <a:br>
              <a:rPr lang="pl-PL" altLang="pl-PL" sz="2000" b="1" i="1" dirty="0">
                <a:latin typeface="Arial" charset="0"/>
                <a:cs typeface="Arial" charset="0"/>
              </a:rPr>
            </a:br>
            <a:r>
              <a:rPr lang="pl-PL" altLang="pl-PL" sz="2000" b="1" i="1" dirty="0">
                <a:latin typeface="Arial" charset="0"/>
                <a:cs typeface="Arial" charset="0"/>
              </a:rPr>
              <a:t>w dziedzinie klimatu;</a:t>
            </a:r>
          </a:p>
          <a:p>
            <a:pPr marL="990600" indent="-542925" algn="just">
              <a:buFont typeface="Wingdings" pitchFamily="2" charset="2"/>
              <a:buChar char="v"/>
              <a:defRPr/>
            </a:pPr>
            <a:endParaRPr lang="pl-PL" altLang="pl-PL" sz="2000" b="1" i="1" dirty="0">
              <a:latin typeface="Arial" charset="0"/>
              <a:cs typeface="Arial" charset="0"/>
            </a:endParaRPr>
          </a:p>
          <a:p>
            <a:pPr marL="990600" indent="-542925" algn="just">
              <a:buFont typeface="Wingdings" pitchFamily="2" charset="2"/>
              <a:buChar char="v"/>
              <a:defRPr/>
            </a:pPr>
            <a:r>
              <a:rPr lang="pl-PL" altLang="pl-PL" sz="2000" b="1" i="1" dirty="0">
                <a:latin typeface="Arial" charset="0"/>
                <a:cs typeface="Arial" charset="0"/>
              </a:rPr>
              <a:t>zrównoważony rozwój terytorialny obszarów wiejskich</a:t>
            </a:r>
            <a:r>
              <a:rPr lang="pl-PL" altLang="pl-PL" sz="2000" b="1" dirty="0">
                <a:latin typeface="Arial" charset="0"/>
                <a:cs typeface="Arial" charset="0"/>
              </a:rPr>
              <a:t>.</a:t>
            </a:r>
          </a:p>
          <a:p>
            <a:pPr algn="just">
              <a:defRPr/>
            </a:pPr>
            <a:endParaRPr lang="pl-PL" altLang="pl-PL" sz="2000" b="1" dirty="0">
              <a:latin typeface="Arial" charset="0"/>
              <a:cs typeface="Arial" charset="0"/>
            </a:endParaRPr>
          </a:p>
          <a:p>
            <a:pPr algn="just">
              <a:defRPr/>
            </a:pPr>
            <a:endParaRPr lang="pl-PL" altLang="pl-PL" sz="2000" b="1" dirty="0">
              <a:latin typeface="Arial" charset="0"/>
              <a:cs typeface="Arial" charset="0"/>
            </a:endParaRPr>
          </a:p>
          <a:p>
            <a:pPr algn="just">
              <a:defRPr/>
            </a:pPr>
            <a:r>
              <a:rPr lang="pl-PL" altLang="pl-PL" sz="2000" dirty="0">
                <a:latin typeface="Arial" charset="0"/>
                <a:cs typeface="Arial" charset="0"/>
              </a:rPr>
              <a:t>PROW 2014 - 2020 ukierunkowany będzie głównie na </a:t>
            </a:r>
            <a:r>
              <a:rPr lang="pl-PL" altLang="pl-PL" sz="2000" u="sng" dirty="0">
                <a:solidFill>
                  <a:srgbClr val="FF0000"/>
                </a:solidFill>
                <a:latin typeface="Arial" charset="0"/>
                <a:cs typeface="Arial" charset="0"/>
              </a:rPr>
              <a:t>wzrost konkurencyjności rolnictwa</a:t>
            </a:r>
            <a:r>
              <a:rPr lang="pl-PL" altLang="pl-PL" sz="2000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pl-PL" altLang="pl-PL" sz="2000" dirty="0">
                <a:latin typeface="Arial" charset="0"/>
                <a:cs typeface="Arial" charset="0"/>
              </a:rPr>
              <a:t>z uwzględnieniem </a:t>
            </a:r>
            <a:r>
              <a:rPr lang="pl-PL" altLang="pl-PL" sz="2000" u="sng" dirty="0">
                <a:solidFill>
                  <a:srgbClr val="FF0000"/>
                </a:solidFill>
                <a:latin typeface="Arial" charset="0"/>
                <a:cs typeface="Arial" charset="0"/>
              </a:rPr>
              <a:t>celów </a:t>
            </a:r>
            <a:r>
              <a:rPr lang="pl-PL" altLang="pl-PL" sz="2000" u="sng" dirty="0" err="1">
                <a:solidFill>
                  <a:srgbClr val="FF0000"/>
                </a:solidFill>
                <a:latin typeface="Arial" charset="0"/>
                <a:cs typeface="Arial" charset="0"/>
              </a:rPr>
              <a:t>rolnośrodowiskowych</a:t>
            </a:r>
            <a:r>
              <a:rPr lang="pl-PL" altLang="pl-PL" sz="2000" u="sng" dirty="0">
                <a:latin typeface="Arial" charset="0"/>
                <a:cs typeface="Arial" charset="0"/>
              </a:rPr>
              <a:t>: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39750" y="188913"/>
            <a:ext cx="9144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1" algn="ctr">
              <a:defRPr/>
            </a:pPr>
            <a:r>
              <a:rPr lang="pl-PL" sz="24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Cel Programu Rozwoju Obszarów Wiejskich 2014-2020</a:t>
            </a:r>
            <a:endParaRPr lang="en-GB" sz="2400" b="1" dirty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323850" y="1268413"/>
            <a:ext cx="8496300" cy="53546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endParaRPr lang="pl-PL" dirty="0">
              <a:latin typeface="Arial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b="1" dirty="0">
                <a:latin typeface="Arial" charset="0"/>
              </a:rPr>
              <a:t>15.05.2013 – </a:t>
            </a:r>
            <a:r>
              <a:rPr lang="pl-PL" dirty="0">
                <a:latin typeface="Arial" charset="0"/>
              </a:rPr>
              <a:t>zakończono  konsultacje społeczne </a:t>
            </a:r>
            <a:r>
              <a:rPr lang="pl-PL" u="sng" dirty="0">
                <a:latin typeface="Arial" charset="0"/>
              </a:rPr>
              <a:t>zarysu</a:t>
            </a:r>
            <a:r>
              <a:rPr lang="pl-PL" dirty="0">
                <a:latin typeface="Arial" charset="0"/>
              </a:rPr>
              <a:t> PROW 2014-2020 </a:t>
            </a:r>
          </a:p>
          <a:p>
            <a:pPr algn="just">
              <a:defRPr/>
            </a:pPr>
            <a:endParaRPr lang="pl-PL" dirty="0">
              <a:latin typeface="Arial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b="1" dirty="0">
                <a:latin typeface="Arial" charset="0"/>
              </a:rPr>
              <a:t>15.09.2013 – </a:t>
            </a:r>
            <a:r>
              <a:rPr lang="pl-PL" dirty="0">
                <a:latin typeface="Arial" charset="0"/>
              </a:rPr>
              <a:t>zakończono  II etap konsultacji </a:t>
            </a:r>
            <a:r>
              <a:rPr lang="pl-PL" u="sng" dirty="0">
                <a:latin typeface="Arial" charset="0"/>
              </a:rPr>
              <a:t>projektu</a:t>
            </a:r>
            <a:r>
              <a:rPr lang="pl-PL" dirty="0">
                <a:latin typeface="Arial" charset="0"/>
              </a:rPr>
              <a:t> PROW 2014-2020 </a:t>
            </a:r>
          </a:p>
          <a:p>
            <a:pPr marL="285750" indent="-285750" algn="just">
              <a:defRPr/>
            </a:pPr>
            <a:r>
              <a:rPr lang="pl-PL" dirty="0">
                <a:latin typeface="Arial" charset="0"/>
              </a:rPr>
              <a:t>	(dla I wersji projektu)</a:t>
            </a:r>
          </a:p>
          <a:p>
            <a:pPr algn="just">
              <a:defRPr/>
            </a:pPr>
            <a:endParaRPr lang="pl-PL" dirty="0">
              <a:latin typeface="Arial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b="1" dirty="0">
                <a:latin typeface="Arial" charset="0"/>
              </a:rPr>
              <a:t>10.02.2014 – </a:t>
            </a:r>
            <a:r>
              <a:rPr lang="pl-PL" dirty="0">
                <a:latin typeface="Arial" charset="0"/>
              </a:rPr>
              <a:t>zakończono  III etap konsultacji </a:t>
            </a:r>
            <a:r>
              <a:rPr lang="pl-PL" u="sng" dirty="0">
                <a:latin typeface="Arial" charset="0"/>
              </a:rPr>
              <a:t>projektu</a:t>
            </a:r>
            <a:r>
              <a:rPr lang="pl-PL" dirty="0">
                <a:latin typeface="Arial" charset="0"/>
              </a:rPr>
              <a:t> PROW 2014-2020 </a:t>
            </a:r>
          </a:p>
          <a:p>
            <a:pPr marL="285750" indent="-285750" algn="just">
              <a:defRPr/>
            </a:pPr>
            <a:r>
              <a:rPr lang="pl-PL" dirty="0">
                <a:latin typeface="Arial" charset="0"/>
              </a:rPr>
              <a:t>	(dla II wersji projektu z dnia 24.01.2014)</a:t>
            </a:r>
          </a:p>
          <a:p>
            <a:pPr algn="just">
              <a:defRPr/>
            </a:pPr>
            <a:endParaRPr lang="pl-PL" dirty="0">
              <a:latin typeface="Arial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b="1" dirty="0">
                <a:latin typeface="Arial" charset="0"/>
              </a:rPr>
              <a:t>Od 14.02.2014 do 07.03.2014 – </a:t>
            </a:r>
            <a:r>
              <a:rPr lang="pl-PL" dirty="0">
                <a:latin typeface="Arial" charset="0"/>
              </a:rPr>
              <a:t>zgłaszanie uwag do projektu prognozy oddziaływania na środowisko dla projektu PROW 2014-2020. 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pl-PL" dirty="0">
              <a:latin typeface="Arial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b="1" dirty="0">
                <a:latin typeface="Arial" charset="0"/>
              </a:rPr>
              <a:t>15.04.2014 – Program przyjęty przez Radę </a:t>
            </a:r>
            <a:r>
              <a:rPr lang="pl-PL" b="1" dirty="0">
                <a:latin typeface="Arial" charset="0"/>
              </a:rPr>
              <a:t>Ministrów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pl-PL" b="1" dirty="0">
              <a:latin typeface="Arial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b="1" dirty="0">
                <a:latin typeface="Arial" charset="0"/>
              </a:rPr>
              <a:t>Aktualnie trwają negocjacje Programu z Komisją Europejską</a:t>
            </a:r>
            <a:endParaRPr lang="pl-PL" b="1" dirty="0">
              <a:latin typeface="Arial" charset="0"/>
            </a:endParaRPr>
          </a:p>
          <a:p>
            <a:pPr marL="263525" algn="just">
              <a:defRPr/>
            </a:pPr>
            <a:endParaRPr lang="pl-PL" i="1" dirty="0">
              <a:latin typeface="Arial" charset="0"/>
            </a:endParaRPr>
          </a:p>
          <a:p>
            <a:pPr algn="just">
              <a:defRPr/>
            </a:pPr>
            <a:endParaRPr lang="pl-PL" b="1" dirty="0">
              <a:latin typeface="Arial" charset="0"/>
            </a:endParaRPr>
          </a:p>
          <a:p>
            <a:pPr algn="just">
              <a:defRPr/>
            </a:pPr>
            <a:endParaRPr lang="pl-PL" b="1" dirty="0">
              <a:latin typeface="Arial" charset="0"/>
            </a:endParaRPr>
          </a:p>
          <a:p>
            <a:pPr algn="just">
              <a:defRPr/>
            </a:pPr>
            <a:endParaRPr lang="pl-PL" dirty="0">
              <a:latin typeface="Arial" charset="0"/>
            </a:endParaRPr>
          </a:p>
        </p:txBody>
      </p:sp>
      <p:sp>
        <p:nvSpPr>
          <p:cNvPr id="5123" name="Prostokąt 4"/>
          <p:cNvSpPr>
            <a:spLocks noChangeArrowheads="1"/>
          </p:cNvSpPr>
          <p:nvPr/>
        </p:nvSpPr>
        <p:spPr bwMode="auto">
          <a:xfrm>
            <a:off x="2124075" y="115888"/>
            <a:ext cx="66246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altLang="pl-PL" b="1" u="sng">
                <a:solidFill>
                  <a:srgbClr val="008000"/>
                </a:solidFill>
              </a:rPr>
              <a:t>Etapy konsultacji </a:t>
            </a:r>
            <a:r>
              <a:rPr lang="pl-PL" altLang="pl-PL" b="1">
                <a:solidFill>
                  <a:srgbClr val="008000"/>
                </a:solidFill>
              </a:rPr>
              <a:t>prowadzonych przez Ministerstwo Rolnictwa i Obszarów Wiejskich  </a:t>
            </a:r>
            <a:r>
              <a:rPr lang="pl-PL" altLang="pl-PL" b="1">
                <a:solidFill>
                  <a:srgbClr val="008000"/>
                </a:solidFill>
                <a:hlinkClick r:id="rId3"/>
              </a:rPr>
              <a:t>www.minrol.gov.pl</a:t>
            </a:r>
            <a:r>
              <a:rPr lang="pl-PL" altLang="pl-PL" b="1">
                <a:solidFill>
                  <a:srgbClr val="008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971550" y="115888"/>
            <a:ext cx="790575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1" algn="ctr">
              <a:defRPr/>
            </a:pPr>
            <a:r>
              <a:rPr lang="pl-PL" sz="28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Budżet PROW 2014-2020 wg priorytetów</a:t>
            </a:r>
            <a:endParaRPr lang="en-GB" sz="2800" b="1" dirty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0" y="809625"/>
          <a:ext cx="9144000" cy="6048372"/>
        </p:xfrm>
        <a:graphic>
          <a:graphicData uri="http://schemas.openxmlformats.org/drawingml/2006/table">
            <a:tbl>
              <a:tblPr/>
              <a:tblGrid>
                <a:gridCol w="609435"/>
                <a:gridCol w="4771383"/>
                <a:gridCol w="1580537"/>
                <a:gridCol w="2182645"/>
              </a:tblGrid>
              <a:tr h="98247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Priorytet</a:t>
                      </a:r>
                    </a:p>
                  </a:txBody>
                  <a:tcPr marL="6876" marR="6876" marT="6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Działanie</a:t>
                      </a:r>
                    </a:p>
                  </a:txBody>
                  <a:tcPr marL="6876" marR="6876" marT="6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Stawka wkładu EFRROW 2014-2020 (%)</a:t>
                      </a:r>
                    </a:p>
                  </a:txBody>
                  <a:tcPr marL="6876" marR="6876" marT="6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Łączny planowany wkład Unii 2014-2020 (€)</a:t>
                      </a:r>
                    </a:p>
                  </a:txBody>
                  <a:tcPr marL="6876" marR="6876" marT="6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94448"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1,2,3,4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Transfer wiedzy i działalność informacyjna 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63,63%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        27 361 000,00    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8897"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1,2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Usługi doradcze, usługi z zakresu zarządzania gospodarstwem i usługi z zakresu zastępstw 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63,63%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        41 360 000,00    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8897"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Systemy jakości produktów rolnych i środków spożywczych 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63,63%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        21 000 000,00    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4448"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2,3,4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Inwestycje w środki trwałe 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63,63%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   2 270 340 000,00    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777796"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Przywracanie  potencjału produkcji rolnej zniszczonego w wyniku klęsk żywiołowych i katastrof oraz wprowadzanie odpowiednich środków zapobiegawczych 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63,63%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      340 400 000,00    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4448"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2,6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Rozwój gospodarstw i działalności gospodarczej 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63,63%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   1 122 351 000,00    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8897"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3,6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Podstawowe usługi i odnowa wsi na obszarach wiejskich 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63,63%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      683 983 100,00    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88897"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5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Inwestycje w rozwój obszarów leśnych i poprawę żywotności lasów 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63,63%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      204 245 000,00    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4448"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Tworzenie grup i organizacji producentów 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63,63%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      224 600 000,00    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4448"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4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Działanie rolno-środowiskowo-klimatyczne 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63,63%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      674 500 000,00    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4448"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4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Rolnictwo ekologiczne 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63,63%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      458 100 000,00    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83345"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4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Płatności dla obszarów z ograniczeniami naturalnymi lub innymi szczególnymi ograniczeniami 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63,63%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   1 546 167 000,00    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4448"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1,2,3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Współpraca 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63,63%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        27 360 000,00    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4448"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6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LEADER 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63,63%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      467 668 000,00    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4448"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 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Pomoc techniczna 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63,63%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      132 527 195,00    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4448"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 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Renty strukturalne 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63,63%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      356 318 519,00    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4684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 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 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 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   8 598 280 814,00    </a:t>
                      </a:r>
                    </a:p>
                  </a:txBody>
                  <a:tcPr marL="6876" marR="6876" marT="6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611188" y="2133600"/>
            <a:ext cx="7489825" cy="1570038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algn="ctr">
              <a:defRPr/>
            </a:pPr>
            <a:r>
              <a:rPr lang="pl-PL" sz="32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Przegląd działań i poddziałań</a:t>
            </a:r>
          </a:p>
          <a:p>
            <a:pPr lvl="1" algn="ctr">
              <a:defRPr/>
            </a:pPr>
            <a:r>
              <a:rPr lang="pl-PL" sz="32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PROW 2014-2020 delegowanych Samorządom Województw</a:t>
            </a:r>
            <a:endParaRPr lang="en-GB" sz="3200" b="1" dirty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457200" y="804863"/>
            <a:ext cx="82296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GB" altLang="pl-PL" sz="2400" b="1">
              <a:solidFill>
                <a:srgbClr val="009999"/>
              </a:solidFill>
              <a:latin typeface="Calibri" pitchFamily="34" charset="0"/>
            </a:endParaRPr>
          </a:p>
        </p:txBody>
      </p:sp>
      <p:sp>
        <p:nvSpPr>
          <p:cNvPr id="8195" name="Rectangle 3"/>
          <p:cNvSpPr txBox="1">
            <a:spLocks noChangeArrowheads="1"/>
          </p:cNvSpPr>
          <p:nvPr/>
        </p:nvSpPr>
        <p:spPr bwMode="auto">
          <a:xfrm>
            <a:off x="468313" y="1668463"/>
            <a:ext cx="8229600" cy="504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 altLang="pl-PL" sz="2800" b="1">
              <a:latin typeface="Calibri" pitchFamily="34" charset="0"/>
            </a:endParaRPr>
          </a:p>
          <a:p>
            <a:endParaRPr lang="pl-PL" altLang="pl-PL" sz="2800" b="1">
              <a:latin typeface="Calibri" pitchFamily="34" charset="0"/>
            </a:endParaRPr>
          </a:p>
        </p:txBody>
      </p:sp>
      <p:sp>
        <p:nvSpPr>
          <p:cNvPr id="8196" name="Rectangle 2"/>
          <p:cNvSpPr>
            <a:spLocks noChangeArrowheads="1"/>
          </p:cNvSpPr>
          <p:nvPr/>
        </p:nvSpPr>
        <p:spPr bwMode="auto">
          <a:xfrm>
            <a:off x="468313" y="876300"/>
            <a:ext cx="82296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GB" altLang="pl-PL" sz="2400" b="1">
              <a:solidFill>
                <a:srgbClr val="009999"/>
              </a:solidFill>
              <a:latin typeface="Calibri" pitchFamily="34" charset="0"/>
            </a:endParaRPr>
          </a:p>
        </p:txBody>
      </p:sp>
      <p:sp>
        <p:nvSpPr>
          <p:cNvPr id="8197" name="Rectangle 3"/>
          <p:cNvSpPr>
            <a:spLocks/>
          </p:cNvSpPr>
          <p:nvPr/>
        </p:nvSpPr>
        <p:spPr bwMode="auto">
          <a:xfrm>
            <a:off x="457200" y="221615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/>
            <a:r>
              <a:rPr lang="pl-PL" altLang="pl-PL" sz="2400" b="1"/>
              <a:t>	</a:t>
            </a:r>
            <a:endParaRPr lang="pl-PL" altLang="pl-PL" sz="2400" b="1" u="sng">
              <a:cs typeface="Arial" pitchFamily="34" charset="0"/>
            </a:endParaRPr>
          </a:p>
        </p:txBody>
      </p:sp>
      <p:sp>
        <p:nvSpPr>
          <p:cNvPr id="8" name="Rectangle 3"/>
          <p:cNvSpPr>
            <a:spLocks/>
          </p:cNvSpPr>
          <p:nvPr/>
        </p:nvSpPr>
        <p:spPr bwMode="auto">
          <a:xfrm>
            <a:off x="250825" y="1535113"/>
            <a:ext cx="864235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defRPr/>
            </a:pPr>
            <a:endParaRPr lang="pl-PL" sz="1400" b="1" i="1" dirty="0">
              <a:solidFill>
                <a:srgbClr val="0070C0"/>
              </a:solidFill>
              <a:latin typeface="Arial" charset="0"/>
            </a:endParaRPr>
          </a:p>
          <a:p>
            <a:pPr marL="342900" indent="-342900" algn="just">
              <a:defRPr/>
            </a:pPr>
            <a:endParaRPr lang="pl-PL" sz="1400" b="1" i="1" dirty="0">
              <a:solidFill>
                <a:srgbClr val="0070C0"/>
              </a:solidFill>
              <a:latin typeface="Arial" charset="0"/>
            </a:endParaRPr>
          </a:p>
          <a:p>
            <a:pPr marL="342900" indent="-342900" algn="just">
              <a:defRPr/>
            </a:pPr>
            <a:r>
              <a:rPr lang="pl-PL" sz="1400" b="1" dirty="0">
                <a:latin typeface="Arial" charset="0"/>
              </a:rPr>
              <a:t>Beneficjenci</a:t>
            </a:r>
          </a:p>
          <a:p>
            <a:pPr marL="342900" indent="-342900" algn="just">
              <a:buFont typeface="Arial" charset="0"/>
              <a:buChar char="•"/>
              <a:defRPr/>
            </a:pPr>
            <a:r>
              <a:rPr lang="pl-PL" sz="1400" dirty="0">
                <a:latin typeface="Arial" charset="0"/>
              </a:rPr>
              <a:t>Starosta</a:t>
            </a:r>
          </a:p>
          <a:p>
            <a:pPr marL="342900" indent="-342900" algn="just">
              <a:buFont typeface="Arial" charset="0"/>
              <a:buChar char="•"/>
              <a:defRPr/>
            </a:pPr>
            <a:endParaRPr lang="pl-PL" sz="1600" b="1" i="1" dirty="0">
              <a:solidFill>
                <a:srgbClr val="0070C0"/>
              </a:solidFill>
              <a:latin typeface="Arial" charset="0"/>
            </a:endParaRPr>
          </a:p>
          <a:p>
            <a:pPr marL="342900" indent="-342900" algn="just">
              <a:buFont typeface="Arial" charset="0"/>
              <a:buChar char="•"/>
              <a:defRPr/>
            </a:pPr>
            <a:endParaRPr lang="pl-PL" sz="1600" b="1" i="1" dirty="0">
              <a:solidFill>
                <a:srgbClr val="0070C0"/>
              </a:solidFill>
              <a:latin typeface="Arial" charset="0"/>
            </a:endParaRPr>
          </a:p>
          <a:p>
            <a:pPr marL="342900" indent="-342900" algn="just">
              <a:defRPr/>
            </a:pPr>
            <a:r>
              <a:rPr lang="pl-PL" sz="1400" b="1" dirty="0">
                <a:latin typeface="Arial" charset="0"/>
              </a:rPr>
              <a:t>Kryteria wyboru</a:t>
            </a:r>
          </a:p>
          <a:p>
            <a:pPr marL="342900" indent="-342900" algn="just">
              <a:buFont typeface="Arial" charset="0"/>
              <a:buChar char="•"/>
              <a:defRPr/>
            </a:pPr>
            <a:r>
              <a:rPr lang="pl-PL" sz="1400" dirty="0">
                <a:latin typeface="Arial" charset="0"/>
              </a:rPr>
              <a:t>poprawa środowiska przyrodniczego</a:t>
            </a:r>
          </a:p>
          <a:p>
            <a:pPr marL="342900" indent="-342900" algn="just">
              <a:buFont typeface="Arial" charset="0"/>
              <a:buChar char="•"/>
              <a:defRPr/>
            </a:pPr>
            <a:r>
              <a:rPr lang="pl-PL" sz="1400" dirty="0">
                <a:latin typeface="Arial" charset="0"/>
              </a:rPr>
              <a:t>poprawa walorów krajobrazowych</a:t>
            </a:r>
          </a:p>
          <a:p>
            <a:pPr marL="342900" indent="-342900" algn="just">
              <a:defRPr/>
            </a:pPr>
            <a:endParaRPr lang="pl-PL" sz="1400" dirty="0">
              <a:latin typeface="Arial" charset="0"/>
            </a:endParaRPr>
          </a:p>
          <a:p>
            <a:pPr marL="342900" indent="-342900" algn="just">
              <a:defRPr/>
            </a:pPr>
            <a:endParaRPr lang="pl-PL" sz="1400" dirty="0">
              <a:latin typeface="Arial" charset="0"/>
            </a:endParaRPr>
          </a:p>
          <a:p>
            <a:pPr>
              <a:defRPr/>
            </a:pPr>
            <a:r>
              <a:rPr lang="pl-PL" sz="1400" b="1" dirty="0">
                <a:latin typeface="Arial" charset="0"/>
              </a:rPr>
              <a:t>Zakres wsparcia</a:t>
            </a:r>
          </a:p>
          <a:p>
            <a:pPr marL="361950" indent="-361950">
              <a:buFont typeface="Arial" pitchFamily="34" charset="0"/>
              <a:buChar char="•"/>
              <a:defRPr/>
            </a:pPr>
            <a:r>
              <a:rPr lang="pl-PL" sz="1400" dirty="0">
                <a:latin typeface="Arial" charset="0"/>
              </a:rPr>
              <a:t>opracowanie projektu scalenia</a:t>
            </a:r>
          </a:p>
          <a:p>
            <a:pPr marL="361950" indent="-361950">
              <a:buFont typeface="Arial" pitchFamily="34" charset="0"/>
              <a:buChar char="•"/>
              <a:defRPr/>
            </a:pPr>
            <a:r>
              <a:rPr lang="pl-PL" sz="1400" dirty="0">
                <a:latin typeface="Arial" charset="0"/>
              </a:rPr>
              <a:t>zagospodarowanie </a:t>
            </a:r>
            <a:r>
              <a:rPr lang="pl-PL" sz="1400" dirty="0" err="1">
                <a:latin typeface="Arial" charset="0"/>
              </a:rPr>
              <a:t>poscaleniowe</a:t>
            </a:r>
            <a:endParaRPr lang="pl-PL" sz="1400" dirty="0">
              <a:latin typeface="Arial" charset="0"/>
            </a:endParaRPr>
          </a:p>
          <a:p>
            <a:pPr>
              <a:defRPr/>
            </a:pPr>
            <a:endParaRPr lang="pl-PL" sz="1400" dirty="0">
              <a:latin typeface="Arial" charset="0"/>
            </a:endParaRPr>
          </a:p>
          <a:p>
            <a:pPr marL="342900" indent="-342900" algn="just">
              <a:defRPr/>
            </a:pPr>
            <a:endParaRPr lang="pl-PL" sz="1400" dirty="0">
              <a:latin typeface="Arial" charset="0"/>
            </a:endParaRPr>
          </a:p>
          <a:p>
            <a:pPr marL="342900" indent="-342900" algn="just">
              <a:defRPr/>
            </a:pPr>
            <a:endParaRPr lang="pl-PL" sz="1400" b="1" i="1" dirty="0">
              <a:solidFill>
                <a:srgbClr val="0070C0"/>
              </a:solidFill>
              <a:latin typeface="Arial" charset="0"/>
            </a:endParaRPr>
          </a:p>
          <a:p>
            <a:pPr marL="342900" indent="-342900" algn="just">
              <a:defRPr/>
            </a:pPr>
            <a:endParaRPr lang="pl-PL" sz="1400" b="1" i="1" dirty="0">
              <a:solidFill>
                <a:srgbClr val="0070C0"/>
              </a:solidFill>
              <a:latin typeface="Arial" charset="0"/>
            </a:endParaRPr>
          </a:p>
          <a:p>
            <a:pPr marL="342900" indent="-342900" algn="just">
              <a:defRPr/>
            </a:pPr>
            <a:endParaRPr lang="pl-PL" sz="2000" i="1" dirty="0">
              <a:solidFill>
                <a:srgbClr val="0070C0"/>
              </a:solidFill>
              <a:latin typeface="Arial" charset="0"/>
            </a:endParaRPr>
          </a:p>
          <a:p>
            <a:pPr marL="342900" indent="-342900" algn="just">
              <a:defRPr/>
            </a:pPr>
            <a:endParaRPr lang="pl-PL" altLang="pl-PL" sz="2000" b="1" dirty="0">
              <a:latin typeface="Arial" charset="0"/>
              <a:cs typeface="Arial" charset="0"/>
            </a:endParaRPr>
          </a:p>
        </p:txBody>
      </p:sp>
      <p:grpSp>
        <p:nvGrpSpPr>
          <p:cNvPr id="2" name="Grupa 11"/>
          <p:cNvGrpSpPr>
            <a:grpSpLocks/>
          </p:cNvGrpSpPr>
          <p:nvPr/>
        </p:nvGrpSpPr>
        <p:grpSpPr bwMode="auto">
          <a:xfrm>
            <a:off x="4122832" y="1669998"/>
            <a:ext cx="4716016" cy="2625155"/>
            <a:chOff x="0" y="177139"/>
            <a:chExt cx="8064897" cy="718508"/>
          </a:xfrm>
          <a:solidFill>
            <a:srgbClr val="006400">
              <a:alpha val="50000"/>
            </a:srgbClr>
          </a:solidFill>
        </p:grpSpPr>
        <p:sp>
          <p:nvSpPr>
            <p:cNvPr id="10" name="Prostokąt zaokrąglony 9"/>
            <p:cNvSpPr/>
            <p:nvPr/>
          </p:nvSpPr>
          <p:spPr>
            <a:xfrm>
              <a:off x="0" y="177139"/>
              <a:ext cx="8064897" cy="718508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Prostokąt 10"/>
            <p:cNvSpPr/>
            <p:nvPr/>
          </p:nvSpPr>
          <p:spPr>
            <a:xfrm>
              <a:off x="256028" y="213064"/>
              <a:ext cx="7518123" cy="64665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tIns="91440" bIns="91440" spcCol="1270" anchor="ctr"/>
            <a:lstStyle/>
            <a:p>
              <a:pPr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pl-PL" sz="1200" b="1" dirty="0"/>
            </a:p>
            <a:p>
              <a:pPr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1200" b="1" dirty="0"/>
                <a:t>WYSOKOŚĆ WSPARCIA:</a:t>
              </a:r>
              <a:endParaRPr lang="pl-PL" sz="1200" dirty="0"/>
            </a:p>
            <a:p>
              <a:pPr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1400" b="1" dirty="0"/>
                <a:t>Opracowanie projektu scaleniowego:</a:t>
              </a:r>
            </a:p>
            <a:p>
              <a:pPr defTabSz="1066800">
                <a:lnSpc>
                  <a:spcPct val="90000"/>
                </a:lnSpc>
                <a:spcAft>
                  <a:spcPct val="35000"/>
                </a:spcAft>
                <a:buFontTx/>
                <a:buChar char="-"/>
                <a:defRPr/>
              </a:pPr>
              <a:r>
                <a:rPr lang="pl-PL" sz="1400" dirty="0"/>
                <a:t>800 euro/ha (</a:t>
              </a:r>
              <a:r>
                <a:rPr lang="pl-PL" sz="1400" u="sng" dirty="0"/>
                <a:t>dolnośląskie</a:t>
              </a:r>
              <a:r>
                <a:rPr lang="pl-PL" sz="1400" dirty="0"/>
                <a:t>, lubelskie, podkarpackie, małopolskie, śląskie, świętokrzyskie)</a:t>
              </a:r>
            </a:p>
            <a:p>
              <a:pPr defTabSz="1066800">
                <a:lnSpc>
                  <a:spcPct val="90000"/>
                </a:lnSpc>
                <a:spcAft>
                  <a:spcPct val="35000"/>
                </a:spcAft>
                <a:buFontTx/>
                <a:buChar char="-"/>
                <a:defRPr/>
              </a:pPr>
              <a:r>
                <a:rPr lang="pl-PL" sz="1400" dirty="0"/>
                <a:t> do 650 euro/ha (pozostałe woj.)</a:t>
              </a:r>
            </a:p>
            <a:p>
              <a:pPr defTabSz="1066800">
                <a:lnSpc>
                  <a:spcPct val="90000"/>
                </a:lnSpc>
                <a:spcAft>
                  <a:spcPct val="35000"/>
                </a:spcAft>
                <a:buFontTx/>
                <a:buChar char="-"/>
                <a:defRPr/>
              </a:pPr>
              <a:r>
                <a:rPr lang="pl-PL" sz="1400" b="1" dirty="0"/>
                <a:t>Zagospodarowanie </a:t>
              </a:r>
              <a:r>
                <a:rPr lang="pl-PL" sz="1400" b="1" dirty="0" err="1"/>
                <a:t>poscaleniowe</a:t>
              </a:r>
              <a:r>
                <a:rPr lang="pl-PL" sz="1400" dirty="0"/>
                <a:t>:</a:t>
              </a:r>
            </a:p>
            <a:p>
              <a:pPr defTabSz="1066800">
                <a:lnSpc>
                  <a:spcPct val="90000"/>
                </a:lnSpc>
                <a:spcAft>
                  <a:spcPct val="35000"/>
                </a:spcAft>
                <a:buFontTx/>
                <a:buChar char="-"/>
                <a:defRPr/>
              </a:pPr>
              <a:r>
                <a:rPr lang="pl-PL" sz="1400" dirty="0"/>
                <a:t> do 2 tys. euro/ha (</a:t>
              </a:r>
              <a:r>
                <a:rPr lang="pl-PL" sz="1400" u="sng" dirty="0"/>
                <a:t>dolnośląskie</a:t>
              </a:r>
              <a:r>
                <a:rPr lang="pl-PL" sz="1400" dirty="0"/>
                <a:t>, lubelskie, podkarpackie, małopolskie, śląskie, świętokrzyskie)</a:t>
              </a:r>
            </a:p>
            <a:p>
              <a:pPr defTabSz="1066800">
                <a:lnSpc>
                  <a:spcPct val="90000"/>
                </a:lnSpc>
                <a:spcAft>
                  <a:spcPct val="35000"/>
                </a:spcAft>
                <a:buFontTx/>
                <a:buChar char="-"/>
                <a:defRPr/>
              </a:pPr>
              <a:r>
                <a:rPr lang="pl-PL" sz="1400" dirty="0"/>
                <a:t>do  1,9 tys. euro/ha (pozostałe województwa)</a:t>
              </a:r>
            </a:p>
            <a:p>
              <a:pPr defTabSz="1066800">
                <a:lnSpc>
                  <a:spcPct val="90000"/>
                </a:lnSpc>
                <a:spcAft>
                  <a:spcPct val="35000"/>
                </a:spcAft>
                <a:buFontTx/>
                <a:buChar char="-"/>
                <a:defRPr/>
              </a:pPr>
              <a:r>
                <a:rPr lang="pl-PL" sz="1200" dirty="0"/>
                <a:t> </a:t>
              </a:r>
            </a:p>
          </p:txBody>
        </p:sp>
      </p:grpSp>
      <p:grpSp>
        <p:nvGrpSpPr>
          <p:cNvPr id="3" name="Grupa 11"/>
          <p:cNvGrpSpPr>
            <a:grpSpLocks/>
          </p:cNvGrpSpPr>
          <p:nvPr/>
        </p:nvGrpSpPr>
        <p:grpSpPr bwMode="auto">
          <a:xfrm>
            <a:off x="4427984" y="5013176"/>
            <a:ext cx="4608512" cy="1008113"/>
            <a:chOff x="0" y="177139"/>
            <a:chExt cx="8064896" cy="718508"/>
          </a:xfrm>
          <a:solidFill>
            <a:srgbClr val="006400"/>
          </a:solidFill>
        </p:grpSpPr>
        <p:sp>
          <p:nvSpPr>
            <p:cNvPr id="13" name="Prostokąt zaokrąglony 12"/>
            <p:cNvSpPr/>
            <p:nvPr/>
          </p:nvSpPr>
          <p:spPr>
            <a:xfrm>
              <a:off x="0" y="177139"/>
              <a:ext cx="8064896" cy="718508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Prostokąt 13"/>
            <p:cNvSpPr/>
            <p:nvPr/>
          </p:nvSpPr>
          <p:spPr>
            <a:xfrm>
              <a:off x="369424" y="212033"/>
              <a:ext cx="7388487" cy="64871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tIns="91440" bIns="91440" spcCol="1270" anchor="ctr"/>
            <a:lstStyle/>
            <a:p>
              <a:pPr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1600" dirty="0"/>
                <a:t>BUDŻET:  </a:t>
              </a:r>
              <a:r>
                <a:rPr lang="pl-PL" sz="1600" b="1" dirty="0"/>
                <a:t>130 000 </a:t>
              </a:r>
              <a:r>
                <a:rPr lang="pl-PL" sz="1600" b="1" dirty="0" err="1"/>
                <a:t>000</a:t>
              </a:r>
              <a:r>
                <a:rPr lang="pl-PL" sz="1600" b="1" dirty="0"/>
                <a:t> euro</a:t>
              </a:r>
            </a:p>
            <a:p>
              <a:pPr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1600" dirty="0"/>
                <a:t>Kwalifikowalność kosztów: </a:t>
              </a:r>
              <a:r>
                <a:rPr lang="pl-PL" sz="1600" b="1" dirty="0"/>
                <a:t>do 100 %</a:t>
              </a:r>
            </a:p>
          </p:txBody>
        </p:sp>
      </p:grpSp>
      <p:sp>
        <p:nvSpPr>
          <p:cNvPr id="15" name="Prostokąt 14"/>
          <p:cNvSpPr/>
          <p:nvPr/>
        </p:nvSpPr>
        <p:spPr>
          <a:xfrm>
            <a:off x="2141538" y="26988"/>
            <a:ext cx="5743575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algn="ctr">
              <a:defRPr/>
            </a:pPr>
            <a:r>
              <a:rPr lang="pl-PL" sz="2400" b="1" u="sng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SCALANIE GRUNTÓW</a:t>
            </a:r>
            <a:endParaRPr lang="en-GB" sz="2800" b="1" dirty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457200" y="188913"/>
            <a:ext cx="82296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GB" altLang="pl-PL" sz="2400" b="1">
              <a:solidFill>
                <a:srgbClr val="009999"/>
              </a:solidFill>
              <a:latin typeface="Calibri" pitchFamily="34" charset="0"/>
            </a:endParaRPr>
          </a:p>
        </p:txBody>
      </p:sp>
      <p:sp>
        <p:nvSpPr>
          <p:cNvPr id="9219" name="Rectangle 2"/>
          <p:cNvSpPr>
            <a:spLocks noChangeArrowheads="1"/>
          </p:cNvSpPr>
          <p:nvPr/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GB" altLang="pl-PL" sz="2400" b="1">
              <a:solidFill>
                <a:srgbClr val="009999"/>
              </a:solidFill>
              <a:latin typeface="Calibri" pitchFamily="34" charset="0"/>
            </a:endParaRPr>
          </a:p>
        </p:txBody>
      </p:sp>
      <p:sp>
        <p:nvSpPr>
          <p:cNvPr id="38" name="Rectangle 2"/>
          <p:cNvSpPr>
            <a:spLocks noChangeArrowheads="1"/>
          </p:cNvSpPr>
          <p:nvPr/>
        </p:nvSpPr>
        <p:spPr bwMode="auto">
          <a:xfrm>
            <a:off x="144463" y="188913"/>
            <a:ext cx="9396412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1" algn="ctr">
              <a:defRPr/>
            </a:pPr>
            <a:r>
              <a:rPr lang="pl-PL" sz="24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pl-PL" sz="2800" b="1" u="sng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Podstawowe usługi i odnowa miejscowości </a:t>
            </a:r>
            <a:br>
              <a:rPr lang="pl-PL" sz="2800" b="1" u="sng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</a:br>
            <a:r>
              <a:rPr lang="pl-PL" sz="2800" b="1" u="sng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na obszarach wiejskich</a:t>
            </a:r>
            <a:endParaRPr lang="en-GB" sz="2800" b="1" dirty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</p:txBody>
      </p:sp>
      <p:sp>
        <p:nvSpPr>
          <p:cNvPr id="58" name="Prostokąt 57"/>
          <p:cNvSpPr/>
          <p:nvPr/>
        </p:nvSpPr>
        <p:spPr>
          <a:xfrm>
            <a:off x="471488" y="1412875"/>
            <a:ext cx="8226425" cy="36004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pl-PL" sz="2400" dirty="0">
                <a:latin typeface="Arial" charset="0"/>
              </a:rPr>
              <a:t>W ramach tego działania współfinansowane będą projekty z zakresu:</a:t>
            </a:r>
          </a:p>
          <a:p>
            <a:pPr marL="457200" indent="-457200" algn="just">
              <a:buFontTx/>
              <a:buAutoNum type="arabicPeriod"/>
              <a:defRPr/>
            </a:pPr>
            <a:endParaRPr lang="pl-PL" dirty="0">
              <a:solidFill>
                <a:schemeClr val="accent2"/>
              </a:solidFill>
              <a:latin typeface="Arial" charset="0"/>
            </a:endParaRPr>
          </a:p>
          <a:p>
            <a:pPr marL="457200" indent="-457200" algn="just">
              <a:buFontTx/>
              <a:buAutoNum type="arabicPeriod"/>
              <a:defRPr/>
            </a:pP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</a:rPr>
              <a:t>Z</a:t>
            </a:r>
            <a:r>
              <a:rPr lang="x-none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</a:rPr>
              <a:t>aopatrzenia </a:t>
            </a:r>
            <a:r>
              <a:rPr lang="x-none" dirty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</a:rPr>
              <a:t>w wodę lub odprowadzania i oczyszczania ścieków </a:t>
            </a:r>
            <a:r>
              <a:rPr lang="x-none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</a:rPr>
              <a:t>komunalnych</a:t>
            </a: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</a:rPr>
              <a:t> </a:t>
            </a:r>
          </a:p>
          <a:p>
            <a:pPr marL="457200" indent="-457200" algn="just">
              <a:buFontTx/>
              <a:buAutoNum type="arabicPeriod"/>
              <a:defRPr/>
            </a:pP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</a:rPr>
              <a:t>Budowy lub modernizacja dróg lokalnych.</a:t>
            </a:r>
          </a:p>
          <a:p>
            <a:pPr marL="457200" indent="-457200" algn="just">
              <a:buFontTx/>
              <a:buAutoNum type="arabicPeriod"/>
              <a:defRPr/>
            </a:pP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</a:rPr>
              <a:t>Ochrony zabytków i budownictwa tradycyjnego.</a:t>
            </a:r>
          </a:p>
          <a:p>
            <a:pPr marL="457200" indent="-457200" algn="just">
              <a:buFontTx/>
              <a:buAutoNum type="arabicPeriod"/>
              <a:defRPr/>
            </a:pP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</a:rPr>
              <a:t>Obiektów pełniących funkcje kulturalne oraz kształtowanie przestrzeni publicznej.</a:t>
            </a:r>
          </a:p>
          <a:p>
            <a:pPr marL="457200" indent="-457200" algn="just">
              <a:buFontTx/>
              <a:buAutoNum type="arabicPeriod"/>
              <a:defRPr/>
            </a:pP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</a:rPr>
              <a:t>Targowiska lub obiekty </a:t>
            </a:r>
            <a:r>
              <a:rPr lang="pl-PL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</a:rPr>
              <a:t>budowlane </a:t>
            </a: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</a:rPr>
              <a:t>na cele promocji lokalnych produktów i usług.</a:t>
            </a:r>
            <a:endParaRPr lang="pl-PL" dirty="0">
              <a:solidFill>
                <a:schemeClr val="tx1">
                  <a:lumMod val="95000"/>
                  <a:lumOff val="5000"/>
                </a:schemeClr>
              </a:solidFill>
              <a:latin typeface="Arial" charset="0"/>
            </a:endParaRPr>
          </a:p>
          <a:p>
            <a:pPr marL="457200" indent="-457200" algn="just">
              <a:defRPr/>
            </a:pPr>
            <a:endParaRPr lang="pl-PL" dirty="0">
              <a:solidFill>
                <a:schemeClr val="tx1">
                  <a:lumMod val="95000"/>
                  <a:lumOff val="5000"/>
                </a:schemeClr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457200" y="188913"/>
            <a:ext cx="82296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GB" altLang="pl-PL" sz="2400" b="1">
              <a:solidFill>
                <a:srgbClr val="009999"/>
              </a:solidFill>
              <a:latin typeface="Calibri" pitchFamily="34" charset="0"/>
            </a:endParaRPr>
          </a:p>
        </p:txBody>
      </p:sp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GB" altLang="pl-PL" sz="2400" b="1">
              <a:solidFill>
                <a:srgbClr val="009999"/>
              </a:solidFill>
              <a:latin typeface="Calibri" pitchFamily="34" charset="0"/>
            </a:endParaRPr>
          </a:p>
        </p:txBody>
      </p:sp>
      <p:sp>
        <p:nvSpPr>
          <p:cNvPr id="38" name="Rectangle 2"/>
          <p:cNvSpPr>
            <a:spLocks noChangeArrowheads="1"/>
          </p:cNvSpPr>
          <p:nvPr/>
        </p:nvSpPr>
        <p:spPr bwMode="auto">
          <a:xfrm>
            <a:off x="144463" y="188913"/>
            <a:ext cx="9396412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1" algn="ctr">
              <a:defRPr/>
            </a:pPr>
            <a:r>
              <a:rPr lang="pl-PL" sz="24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pl-PL" sz="2400" b="1" u="sng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Podstawowe usługi i odnowa miejscowości </a:t>
            </a:r>
            <a:br>
              <a:rPr lang="pl-PL" sz="2400" b="1" u="sng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</a:br>
            <a:r>
              <a:rPr lang="pl-PL" sz="2400" b="1" u="sng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na obszarach wiejskich</a:t>
            </a:r>
            <a:endParaRPr lang="en-GB" sz="2800" b="1" dirty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</p:txBody>
      </p:sp>
      <p:sp>
        <p:nvSpPr>
          <p:cNvPr id="58" name="Prostokąt 57"/>
          <p:cNvSpPr/>
          <p:nvPr/>
        </p:nvSpPr>
        <p:spPr>
          <a:xfrm>
            <a:off x="107950" y="1587500"/>
            <a:ext cx="8567738" cy="42783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pl-PL" sz="1600" u="sng" dirty="0"/>
              <a:t>Pomoc może być przyznana jeśli operacja realizowana jest w miejscowości, należącej do:</a:t>
            </a:r>
          </a:p>
          <a:p>
            <a:pPr>
              <a:defRPr/>
            </a:pPr>
            <a:endParaRPr lang="pl-PL" sz="1600" dirty="0"/>
          </a:p>
          <a:p>
            <a:pPr marL="273050" indent="-273050">
              <a:buFont typeface="Wingdings" pitchFamily="2" charset="2"/>
              <a:buChar char="q"/>
              <a:defRPr/>
            </a:pPr>
            <a:r>
              <a:rPr lang="pl-PL" sz="1600" dirty="0"/>
              <a:t>gminy wiejskiej lub </a:t>
            </a:r>
          </a:p>
          <a:p>
            <a:pPr marL="273050" indent="-273050">
              <a:buFont typeface="Wingdings" pitchFamily="2" charset="2"/>
              <a:buChar char="q"/>
              <a:defRPr/>
            </a:pPr>
            <a:r>
              <a:rPr lang="pl-PL" sz="1600" dirty="0"/>
              <a:t>gminy miejsko-wiejskiej, z wyłączeniem miast liczących powyżej 5 tys. mieszkańców, lub </a:t>
            </a:r>
          </a:p>
          <a:p>
            <a:pPr marL="273050" indent="-273050">
              <a:buFont typeface="Wingdings" pitchFamily="2" charset="2"/>
              <a:buChar char="q"/>
              <a:defRPr/>
            </a:pPr>
            <a:r>
              <a:rPr lang="pl-PL" sz="1600" dirty="0"/>
              <a:t>gminy miejskiej z wyłączeniem miejscowości liczących powyżej 5 tys. mieszkańców;</a:t>
            </a:r>
          </a:p>
          <a:p>
            <a:pPr marL="273050" indent="-273050">
              <a:buFont typeface="Wingdings" pitchFamily="2" charset="2"/>
              <a:buChar char="q"/>
              <a:defRPr/>
            </a:pPr>
            <a:r>
              <a:rPr lang="pl-PL" sz="1600" dirty="0"/>
              <a:t>realizowana jest w miejscowościach zlokalizowanych poza aglomeracjami zdefiniowanymi w Krajowym Programie Oczyszczania Ścieków Komunalnych (dot. operacji </a:t>
            </a:r>
            <a:r>
              <a:rPr lang="pl-PL" sz="1600" dirty="0" err="1"/>
              <a:t>wod-kan</a:t>
            </a:r>
            <a:r>
              <a:rPr lang="pl-PL" sz="1600" dirty="0"/>
              <a:t>)</a:t>
            </a:r>
          </a:p>
          <a:p>
            <a:pPr marL="273050" indent="-273050">
              <a:buFont typeface="Wingdings" pitchFamily="2" charset="2"/>
              <a:buChar char="q"/>
              <a:defRPr/>
            </a:pPr>
            <a:r>
              <a:rPr lang="pl-PL" sz="1600" dirty="0"/>
              <a:t>nie ma charakteru komercyjnego;</a:t>
            </a:r>
          </a:p>
          <a:p>
            <a:pPr marL="273050" indent="-273050">
              <a:buFont typeface="Wingdings" pitchFamily="2" charset="2"/>
              <a:buChar char="q"/>
              <a:defRPr/>
            </a:pPr>
            <a:r>
              <a:rPr lang="pl-PL" sz="1600" dirty="0"/>
              <a:t>jest spójna z dokumentem planistycznym gminy, w przypadku gdy taki istnieje lub lokalną strategią rozwoju gminy lub planem rozwoju miejscowości;</a:t>
            </a:r>
          </a:p>
          <a:p>
            <a:pPr marL="273050" indent="-273050">
              <a:buFont typeface="Wingdings" pitchFamily="2" charset="2"/>
              <a:buChar char="q"/>
              <a:defRPr/>
            </a:pPr>
            <a:r>
              <a:rPr lang="pl-PL" sz="1600" dirty="0"/>
              <a:t>spełnia wymagania wynikające z obowiązujących przepisów prawa, które mają zastosowanie do tej operacji;</a:t>
            </a:r>
          </a:p>
          <a:p>
            <a:pPr marL="273050" indent="-273050">
              <a:buFont typeface="Wingdings" pitchFamily="2" charset="2"/>
              <a:buChar char="q"/>
              <a:defRPr/>
            </a:pPr>
            <a:r>
              <a:rPr lang="pl-PL" sz="1600" dirty="0"/>
              <a:t>realizowana będzie na nieruchomości należącej do wnioskodawcy lub wnioskodawca posiada prawo do dysponowania nieruchomością na cele określone w operacji przez okres związania celem.</a:t>
            </a:r>
          </a:p>
          <a:p>
            <a:pPr marL="273050" indent="-273050">
              <a:buFont typeface="Wingdings" pitchFamily="2" charset="2"/>
              <a:buChar char="q"/>
              <a:defRPr/>
            </a:pPr>
            <a:r>
              <a:rPr lang="pl-PL" sz="1600" dirty="0"/>
              <a:t>Ma na celu połączenie jednostki osadniczej z istniejąca siecią drogową (dot. dróg lokalnych)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9050">
          <a:solidFill>
            <a:srgbClr val="00CCFF"/>
          </a:solidFill>
          <a:round/>
          <a:headEnd/>
          <a:tailEnd/>
        </a:ln>
      </a:spPr>
      <a:bodyPr wrap="none" anchor="ctr"/>
      <a:lstStyle>
        <a:defPPr marL="342900" indent="-342900" algn="ctr">
          <a:defRPr sz="1000" b="1" i="1">
            <a:latin typeface="Calibri" pitchFamily="34" charset="0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8182</TotalTime>
  <Words>1662</Words>
  <Application>Microsoft Office PowerPoint</Application>
  <PresentationFormat>Pokaz na ekranie (4:3)</PresentationFormat>
  <Paragraphs>365</Paragraphs>
  <Slides>21</Slides>
  <Notes>20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9" baseType="lpstr">
      <vt:lpstr>Arial</vt:lpstr>
      <vt:lpstr>Calibri</vt:lpstr>
      <vt:lpstr>Wingdings</vt:lpstr>
      <vt:lpstr>Czcionka tekstu podstawowego</vt:lpstr>
      <vt:lpstr>Tahoma</vt:lpstr>
      <vt:lpstr>Times New Roman</vt:lpstr>
      <vt:lpstr>Symbol</vt:lpstr>
      <vt:lpstr>Motyw pakietu Office</vt:lpstr>
      <vt:lpstr>Slajd 1</vt:lpstr>
      <vt:lpstr>         Program Rozwoju Obszarów Wiejskich  na lata 2014 – 2020 (projekt)          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  <vt:lpstr>Slajd 18</vt:lpstr>
      <vt:lpstr>Slajd 19</vt:lpstr>
      <vt:lpstr>Slajd 20</vt:lpstr>
      <vt:lpstr>Slajd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mkret</dc:creator>
  <cp:lastModifiedBy>wchlebosz</cp:lastModifiedBy>
  <cp:revision>1036</cp:revision>
  <cp:lastPrinted>2013-09-17T08:03:06Z</cp:lastPrinted>
  <dcterms:created xsi:type="dcterms:W3CDTF">2011-12-01T11:49:08Z</dcterms:created>
  <dcterms:modified xsi:type="dcterms:W3CDTF">2014-09-18T12:00:57Z</dcterms:modified>
</cp:coreProperties>
</file>